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06" r:id="rId5"/>
  </p:sldMasterIdLst>
  <p:notesMasterIdLst>
    <p:notesMasterId r:id="rId37"/>
  </p:notesMasterIdLst>
  <p:handoutMasterIdLst>
    <p:handoutMasterId r:id="rId38"/>
  </p:handoutMasterIdLst>
  <p:sldIdLst>
    <p:sldId id="402" r:id="rId6"/>
    <p:sldId id="800" r:id="rId7"/>
    <p:sldId id="662" r:id="rId8"/>
    <p:sldId id="276" r:id="rId9"/>
    <p:sldId id="660" r:id="rId10"/>
    <p:sldId id="769" r:id="rId11"/>
    <p:sldId id="663" r:id="rId12"/>
    <p:sldId id="768" r:id="rId13"/>
    <p:sldId id="770" r:id="rId14"/>
    <p:sldId id="780" r:id="rId15"/>
    <p:sldId id="772" r:id="rId16"/>
    <p:sldId id="771" r:id="rId17"/>
    <p:sldId id="781" r:id="rId18"/>
    <p:sldId id="783" r:id="rId19"/>
    <p:sldId id="649" r:id="rId20"/>
    <p:sldId id="791" r:id="rId21"/>
    <p:sldId id="792" r:id="rId22"/>
    <p:sldId id="784" r:id="rId23"/>
    <p:sldId id="785" r:id="rId24"/>
    <p:sldId id="786" r:id="rId25"/>
    <p:sldId id="796" r:id="rId26"/>
    <p:sldId id="793" r:id="rId27"/>
    <p:sldId id="787" r:id="rId28"/>
    <p:sldId id="797" r:id="rId29"/>
    <p:sldId id="788" r:id="rId30"/>
    <p:sldId id="789" r:id="rId31"/>
    <p:sldId id="790" r:id="rId32"/>
    <p:sldId id="799" r:id="rId33"/>
    <p:sldId id="798" r:id="rId34"/>
    <p:sldId id="795" r:id="rId35"/>
    <p:sldId id="794" r:id="rId3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6"/>
    <p:restoredTop sz="96028"/>
  </p:normalViewPr>
  <p:slideViewPr>
    <p:cSldViewPr snapToGrid="0" snapToObjects="1">
      <p:cViewPr varScale="1">
        <p:scale>
          <a:sx n="140" d="100"/>
          <a:sy n="140" d="100"/>
        </p:scale>
        <p:origin x="90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5" d="100"/>
          <a:sy n="155" d="100"/>
        </p:scale>
        <p:origin x="471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600156-24C1-1C48-AFE7-3D5ED8D3F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CE543B-699E-A349-9B36-85C75DBC5D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6B1BB-9DE0-5A40-A206-F5EC6EC11A56}" type="datetimeFigureOut">
              <a:rPr lang="en-US" smtClean="0">
                <a:latin typeface="Arial" panose="020B0604020202020204" pitchFamily="34" charset="0"/>
              </a:rPr>
              <a:t>6/10/2025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57FBA-4E57-164A-A8E5-9BE854338A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113F37-FFDF-C440-BEAA-B93AFDC880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E368B-55CC-5943-8947-4614B4271B0C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857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A46A7DE-C5E7-C844-BFF3-98F77156BF21}" type="datetimeFigureOut">
              <a:rPr lang="en-US" smtClean="0"/>
              <a:pPr/>
              <a:t>6/10/2025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6462BB34-3D0A-3D43-8B90-0FD7FEF123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endParaRPr lang="en-AU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6BF31-5C53-40E8-B992-076F5C2206CD}" type="slidenum">
              <a:rPr lang="en-AU" smtClean="0"/>
              <a:t>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7703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liverQLD - Large Dark">
    <p:bg>
      <p:bgPr>
        <a:gradFill flip="none" rotWithShape="1">
          <a:gsLst>
            <a:gs pos="0">
              <a:schemeClr val="bg1"/>
            </a:gs>
            <a:gs pos="100000">
              <a:schemeClr val="bg2">
                <a:shade val="63000"/>
                <a:satMod val="12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A668FD-5289-F748-B992-08FF3B602C24}"/>
              </a:ext>
            </a:extLst>
          </p:cNvPr>
          <p:cNvSpPr/>
          <p:nvPr userDrawn="1"/>
        </p:nvSpPr>
        <p:spPr>
          <a:xfrm>
            <a:off x="0" y="4381501"/>
            <a:ext cx="9144000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8FE0E-AFF4-1C27-4938-230031F060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947375"/>
            <a:ext cx="7886700" cy="321972"/>
          </a:xfrm>
        </p:spPr>
        <p:txBody>
          <a:bodyPr>
            <a:normAutofit/>
          </a:bodyPr>
          <a:lstStyle>
            <a:lvl1pPr>
              <a:defRPr sz="110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defRPr>
            </a:lvl1pPr>
          </a:lstStyle>
          <a:p>
            <a:r>
              <a:rPr lang="en-US" dirty="0"/>
              <a:t>Click to insert document version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BFF12-0CF2-E901-F98E-DA0C190E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47C69-FEBE-8F50-1549-2518A9C4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D1F62-2418-E874-03F2-C7A982FE4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75888C-CBC0-4624-9DF9-0508A40329AE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46942D-DD83-7519-BFE7-E7DFF499A9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610833" y="1263460"/>
            <a:ext cx="5913089" cy="1611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B699C3-D30E-3D11-F5D8-A2148F88E0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8620" y="2986931"/>
            <a:ext cx="2033104" cy="71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9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Dark">
    <p:bg>
      <p:bgPr>
        <a:gradFill>
          <a:gsLst>
            <a:gs pos="0">
              <a:schemeClr val="bg1"/>
            </a:gs>
            <a:gs pos="100000">
              <a:schemeClr val="bg2">
                <a:shade val="63000"/>
                <a:satMod val="12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B05341D-A8BD-3E7B-E397-8F9CBA3A0E51}"/>
              </a:ext>
            </a:extLst>
          </p:cNvPr>
          <p:cNvSpPr/>
          <p:nvPr userDrawn="1"/>
        </p:nvSpPr>
        <p:spPr>
          <a:xfrm>
            <a:off x="0" y="4371975"/>
            <a:ext cx="9143999" cy="7715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FDF1A-F535-879C-D485-A6CACEB0D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6246447" cy="7045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AF2C2-BB7C-95B0-F9B1-2F08F54C1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19234-C4A5-D874-B757-5DCBEC45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438013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05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8792A-2899-45B2-A281-929D61BBDF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7A2C3-16FA-0E0C-5490-CBFCE224B4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438013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05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CDFB4B-4259-D370-E28D-D25592DF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03F86-38AC-92CF-BB37-7B92EEC9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426D8B-FBD9-9F20-A522-0E2591B9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75888C-CBC0-4624-9DF9-0508A40329AE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0620E1-FDE6-2F88-2805-A9F7436C00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225" y="4469837"/>
            <a:ext cx="1460754" cy="5149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2CC075-CBE1-71A4-3DF2-D3391EEEDE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3166" y="385807"/>
            <a:ext cx="1758445" cy="47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46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C57D87-EEB4-17F2-82E7-0DD16270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961B8B-DC1B-2B04-51DB-AC00110B9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4EBBE-262A-3751-EBE0-B4561925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0435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C57D87-EEB4-17F2-82E7-0DD16270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961B8B-DC1B-2B04-51DB-AC00110B9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4EBBE-262A-3751-EBE0-B4561925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276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F952-7C6E-D2D8-AB0A-0004215E1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F7C71-0C15-971C-97C2-ACA5AFA23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27E40-51A3-23C4-E516-E1ECA1C06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B23EC-CC9C-C80F-35E8-16433378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3A737-7F86-B51F-3044-CD2C8431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7A05D-CCB1-19E3-B6F9-DFEE85326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2718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742A0-4E20-021F-9CF1-DFE97DCA4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A5D19-03C9-15A2-8B40-72656968C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5C6E26-3E88-BEB4-F6C8-80EAA4C59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DC396-0E48-356F-6E3A-988C8295E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09C5B-E9C3-B54E-480E-BCC7AB9B7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BB05D-1A7A-17EC-32A7-C79F650DA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1718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2FEE9-E656-E9EC-05D7-26D0C63E3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ABACBC-6B01-32DC-E778-9653EA84A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87929-F509-3588-CE58-92EB9BCD3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06839-3434-62FE-8C17-50C9506C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494AE-7F27-C7CF-ABDE-4405983A7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1193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BF838E-3121-B734-BAF3-3C899FBBB7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83AD2-83DC-1765-A1D8-E2A49778D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08AF1-496B-1082-B02B-058132732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9AB18-BB8C-ACAB-1E11-0907FC0C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82F64-F304-72B8-3708-B43760756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1413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417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EA14B-8316-E21B-96A8-73C953620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77975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0F81700-A06A-0363-8EED-E25527254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20925"/>
            <a:ext cx="7886700" cy="2011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94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Opening/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BF6A6B3-B483-BCCC-CAAC-EBD954297B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2857" cy="5144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AAE70-C068-BB8A-3FF9-F8E5BCAB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488" y="1323868"/>
            <a:ext cx="7408099" cy="1583531"/>
          </a:xfrm>
        </p:spPr>
        <p:txBody>
          <a:bodyPr anchor="b">
            <a:normAutofit/>
          </a:bodyPr>
          <a:lstStyle>
            <a:lvl1pPr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F975D-502D-3B3F-55E4-60C3F5300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2488" y="2921091"/>
            <a:ext cx="7408099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3637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liverQLD Larg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97D86B1-7D1A-45FF-01BC-BCB96D1585F4}"/>
              </a:ext>
            </a:extLst>
          </p:cNvPr>
          <p:cNvSpPr/>
          <p:nvPr userDrawn="1"/>
        </p:nvSpPr>
        <p:spPr>
          <a:xfrm>
            <a:off x="0" y="4381501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8000">
                <a:schemeClr val="bg2">
                  <a:shade val="63000"/>
                  <a:satMod val="12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3FFB7-163E-86D3-300F-130525CD3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8369F-C51E-374A-3E67-B755C5A0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D0611-4E47-C42D-D5E7-137D7124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‹#›</a:t>
            </a:fld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AAFB-DE4C-CB9E-D12F-DE79698D08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610834" y="1263460"/>
            <a:ext cx="5913086" cy="1611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9A9220-4B3E-DE84-6622-8BD0B86809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558620" y="2986931"/>
            <a:ext cx="2033103" cy="71666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4459B65-645B-3BDE-D6C5-634DC28AFC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947375"/>
            <a:ext cx="7886700" cy="321972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defRPr>
            </a:lvl1pPr>
          </a:lstStyle>
          <a:p>
            <a:r>
              <a:rPr lang="en-US" dirty="0"/>
              <a:t>Click to insert document version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707082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E440AFD-2553-D07D-F0BF-57BC5C69B5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" y="-1"/>
            <a:ext cx="9142857" cy="5144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605A8-1C01-ACB0-0F18-119BE6B0E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279753" cy="584597"/>
          </a:xfrm>
        </p:spPr>
        <p:txBody>
          <a:bodyPr/>
          <a:lstStyle>
            <a:lvl1pPr>
              <a:defRPr>
                <a:solidFill>
                  <a:srgbClr val="00315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734C6-51CA-11AB-32FB-9A45CCAEF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3762"/>
            <a:ext cx="7279753" cy="386589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6970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882F0-8EC3-48E9-8046-3B89B9DC8F37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2305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imple Dark">
    <p:bg>
      <p:bgPr>
        <a:gradFill flip="none" rotWithShape="1">
          <a:gsLst>
            <a:gs pos="0">
              <a:srgbClr val="004386"/>
            </a:gs>
            <a:gs pos="0">
              <a:schemeClr val="bg1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E6F939-D539-5609-C41C-0218455EA3BA}"/>
              </a:ext>
            </a:extLst>
          </p:cNvPr>
          <p:cNvSpPr/>
          <p:nvPr userDrawn="1"/>
        </p:nvSpPr>
        <p:spPr>
          <a:xfrm>
            <a:off x="0" y="4371975"/>
            <a:ext cx="9143999" cy="7715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91252-B6D9-5AF4-4833-E2222F38C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B7479-93BD-1A55-AC76-0E3A3F228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89518-0902-682F-1FA7-CB77F966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799F2-5D91-8297-40F9-C15A0EF80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DEADB-CCBE-2C6E-0A98-C7493C37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75888C-CBC0-4624-9DF9-0508A40329AE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4DAD2-294B-691A-F1D9-BA3B1B4DC6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225" y="4469837"/>
            <a:ext cx="1460754" cy="5149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5AF5E5-C13D-7E6D-D47C-E11BE1072B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3166" y="385807"/>
            <a:ext cx="1758445" cy="47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26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imple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E6F939-D539-5609-C41C-0218455EA3BA}"/>
              </a:ext>
            </a:extLst>
          </p:cNvPr>
          <p:cNvSpPr/>
          <p:nvPr userDrawn="1"/>
        </p:nvSpPr>
        <p:spPr>
          <a:xfrm>
            <a:off x="0" y="4371975"/>
            <a:ext cx="9143999" cy="771527"/>
          </a:xfrm>
          <a:prstGeom prst="rect">
            <a:avLst/>
          </a:prstGeom>
          <a:gradFill>
            <a:gsLst>
              <a:gs pos="0">
                <a:srgbClr val="004386"/>
              </a:gs>
              <a:gs pos="0">
                <a:schemeClr val="bg1"/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91252-B6D9-5AF4-4833-E2222F38C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B7479-93BD-1A55-AC76-0E3A3F228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89518-0902-682F-1FA7-CB77F966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799F2-5D91-8297-40F9-C15A0EF80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DEADB-CCBE-2C6E-0A98-C7493C37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75888C-CBC0-4624-9DF9-0508A40329AE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4DAD2-294B-691A-F1D9-BA3B1B4DC6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493225" y="4469838"/>
            <a:ext cx="1460754" cy="5149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5AF5E5-C13D-7E6D-D47C-E11BE1072B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103166" y="385807"/>
            <a:ext cx="1758445" cy="47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7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Dark">
    <p:bg>
      <p:bgPr>
        <a:gradFill>
          <a:gsLst>
            <a:gs pos="0">
              <a:schemeClr val="bg1"/>
            </a:gs>
            <a:gs pos="100000">
              <a:schemeClr val="bg2">
                <a:shade val="63000"/>
                <a:satMod val="12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1AB8A-A575-054B-1F73-DFBDDF0862F4}"/>
              </a:ext>
            </a:extLst>
          </p:cNvPr>
          <p:cNvSpPr/>
          <p:nvPr userDrawn="1"/>
        </p:nvSpPr>
        <p:spPr>
          <a:xfrm>
            <a:off x="0" y="-1"/>
            <a:ext cx="9144000" cy="874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5E28F-4C70-2D30-C9C5-8D75BEC8C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DE4BC-7834-E241-E4BD-05B4CFDDB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B5223-C9D2-ABCC-C22B-B1D992160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90DD8-03D7-1467-C525-88170BF0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4951D-08B3-2ED7-6FA0-87503697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75888C-CBC0-4624-9DF9-0508A40329AE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05A4BD-599C-80DD-1F5A-512FD9FB96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622678" y="263981"/>
            <a:ext cx="1272209" cy="346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5497B7-AA3B-BE3C-EB1F-8B2929817E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473209" y="4468354"/>
            <a:ext cx="1458254" cy="514034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EE6B18-6B38-C096-7D6A-251D27E70B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1638" y="263525"/>
            <a:ext cx="5495925" cy="347663"/>
          </a:xfrm>
        </p:spPr>
        <p:txBody>
          <a:bodyPr>
            <a:noAutofit/>
          </a:bodyPr>
          <a:lstStyle>
            <a:lvl1pPr marL="0" indent="0">
              <a:buNone/>
              <a:defRPr sz="900" spc="3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INSERT CHAPTER NAME OR TITLE OF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0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F1AB8A-A575-054B-1F73-DFBDDF0862F4}"/>
              </a:ext>
            </a:extLst>
          </p:cNvPr>
          <p:cNvSpPr/>
          <p:nvPr userDrawn="1"/>
        </p:nvSpPr>
        <p:spPr>
          <a:xfrm>
            <a:off x="1544" y="0"/>
            <a:ext cx="9144000" cy="87464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8000">
                <a:schemeClr val="bg2">
                  <a:shade val="63000"/>
                  <a:satMod val="12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5E28F-4C70-2D30-C9C5-8D75BEC8C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DE4BC-7834-E241-E4BD-05B4CFDDB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B5223-C9D2-ABCC-C22B-B1D992160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90DD8-03D7-1467-C525-88170BF0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4951D-08B3-2ED7-6FA0-87503697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75888C-CBC0-4624-9DF9-0508A40329AE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05A4BD-599C-80DD-1F5A-512FD9FB96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2678" y="263981"/>
            <a:ext cx="1272209" cy="346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5497B7-AA3B-BE3C-EB1F-8B2929817E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473209" y="4468354"/>
            <a:ext cx="1458254" cy="514035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0D1492A-C34A-85AB-F573-ABC161FBC9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1638" y="263525"/>
            <a:ext cx="5495925" cy="347663"/>
          </a:xfrm>
        </p:spPr>
        <p:txBody>
          <a:bodyPr>
            <a:noAutofit/>
          </a:bodyPr>
          <a:lstStyle>
            <a:lvl1pPr marL="0" indent="0">
              <a:buNone/>
              <a:defRPr sz="900" spc="30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INSERT CHAPTER NAME OR TITLE OF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495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asic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A7B4DF-EA42-D7FD-A929-2AED56A2BF03}"/>
              </a:ext>
            </a:extLst>
          </p:cNvPr>
          <p:cNvSpPr/>
          <p:nvPr userDrawn="1"/>
        </p:nvSpPr>
        <p:spPr>
          <a:xfrm>
            <a:off x="0" y="4371975"/>
            <a:ext cx="9143999" cy="7715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AB28B-28FD-DE36-E69B-23563F195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30" y="108279"/>
            <a:ext cx="655261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494A8-FEBC-E3D6-402F-480BEE59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BDED0-F3D5-3256-370C-2A3A60C60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ACF26-EF7F-C6D7-0270-34EC3354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75888C-CBC0-4624-9DF9-0508A40329A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C1B26D-8E3D-BDF2-39BA-CCA8D8723C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6875" y="1298575"/>
            <a:ext cx="6552565" cy="288925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F7A858-9903-2088-AA00-BEDE3AFA02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225" y="4469837"/>
            <a:ext cx="1460754" cy="514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C9797B-B716-10EC-B075-099C99FB3D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03166" y="385807"/>
            <a:ext cx="1758445" cy="47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63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asic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A7B4DF-EA42-D7FD-A929-2AED56A2BF03}"/>
              </a:ext>
            </a:extLst>
          </p:cNvPr>
          <p:cNvSpPr/>
          <p:nvPr userDrawn="1"/>
        </p:nvSpPr>
        <p:spPr>
          <a:xfrm>
            <a:off x="0" y="4371975"/>
            <a:ext cx="9143999" cy="77152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shade val="63000"/>
                  <a:satMod val="12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AB28B-28FD-DE36-E69B-23563F195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29" y="108279"/>
            <a:ext cx="8306183" cy="99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ACF26-EF7F-C6D7-0270-34EC3354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‹#›</a:t>
            </a:fld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C1B26D-8E3D-BDF2-39BA-CCA8D8723C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6875" y="1298575"/>
            <a:ext cx="8306137" cy="2889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F7A858-9903-2088-AA00-BEDE3AFA02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493225" y="4469838"/>
            <a:ext cx="1460754" cy="51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F736A7-918D-41AF-4168-8CE7A8ECBC1C}"/>
              </a:ext>
            </a:extLst>
          </p:cNvPr>
          <p:cNvSpPr/>
          <p:nvPr userDrawn="1"/>
        </p:nvSpPr>
        <p:spPr>
          <a:xfrm>
            <a:off x="0" y="4371975"/>
            <a:ext cx="9143999" cy="77152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shade val="63000"/>
                  <a:satMod val="12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FDF1A-F535-879C-D485-A6CACEB0D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6246447" cy="7045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AF2C2-BB7C-95B0-F9B1-2F08F54C1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19234-C4A5-D874-B757-5DCBEC457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438013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8792A-2899-45B2-A281-929D61BBDF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7A2C3-16FA-0E0C-5490-CBFCE224B4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438013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CDFB4B-4259-D370-E28D-D25592DF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03F86-38AC-92CF-BB37-7B92EEC9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426D8B-FBD9-9F20-A522-0E2591B9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‹#›</a:t>
            </a:fld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7F069D-4EFF-0E58-CCEA-AF95E0FC96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493225" y="4469838"/>
            <a:ext cx="1460754" cy="5149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1281AF-ADA4-BF51-36C0-03719C2009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103166" y="385807"/>
            <a:ext cx="1758445" cy="47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4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2">
                <a:shade val="63000"/>
                <a:satMod val="12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9DC92F-C48D-EE1E-BC84-8131B8B9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30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90F5A-66E2-1325-3E44-51778AD26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075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61B7A-4086-7BD0-3AB1-D362CFA94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98218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2B1D4-21C3-5886-6506-582F2665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07367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4256D-3E4A-8141-7609-1ABD5E73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009" y="4767263"/>
            <a:ext cx="41781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75888C-CBC0-4624-9DF9-0508A40329A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3218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10" r:id="rId2"/>
    <p:sldLayoutId id="2147483707" r:id="rId3"/>
    <p:sldLayoutId id="2147483728" r:id="rId4"/>
    <p:sldLayoutId id="2147483725" r:id="rId5"/>
    <p:sldLayoutId id="2147483709" r:id="rId6"/>
    <p:sldLayoutId id="2147483712" r:id="rId7"/>
    <p:sldLayoutId id="2147483726" r:id="rId8"/>
    <p:sldLayoutId id="2147483711" r:id="rId9"/>
    <p:sldLayoutId id="2147483727" r:id="rId10"/>
    <p:sldLayoutId id="2147483713" r:id="rId11"/>
    <p:sldLayoutId id="2147483732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23" r:id="rId18"/>
    <p:sldLayoutId id="2147483729" r:id="rId19"/>
    <p:sldLayoutId id="2147483730" r:id="rId20"/>
    <p:sldLayoutId id="2147483731" r:id="rId2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ongpaddock.qld.gov.au/qld-future-climate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29/2023EF003548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sdesrosiers1989/ICCB_Projections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orbrewer2.org/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gplot2.tidyverse.org/articles/ggplot2.html" TargetMode="Externa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brewer2.org/" TargetMode="External"/><Relationship Id="rId2" Type="http://schemas.openxmlformats.org/officeDocument/2006/relationships/hyperlink" Target="https://oscarperpinan.github.io/rastervis/#levelplot" TargetMode="Externa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sdesrosiers1989/ICCB_Projections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11" Type="http://schemas.openxmlformats.org/officeDocument/2006/relationships/image" Target="../media/image26.sv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dx.doi.org/10.25914/8fve-1910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7FAF5-BF09-4F37-AE93-CCF3296DCE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AU" sz="3600" dirty="0">
                <a:solidFill>
                  <a:srgbClr val="FFFFFF"/>
                </a:solidFill>
                <a:latin typeface="Arial"/>
                <a:ea typeface="Roboto"/>
                <a:cs typeface="Arial"/>
              </a:rPr>
              <a:t>Working with downscaled climate projections in R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75965E-C62F-C6DE-4E58-578CC096E2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en-US" dirty="0"/>
              <a:t>Ralph Trancoso</a:t>
            </a:r>
            <a:r>
              <a:rPr lang="en-US" baseline="30000" dirty="0"/>
              <a:t>1,2</a:t>
            </a:r>
            <a:r>
              <a:rPr lang="en-US" dirty="0"/>
              <a:t>, Sarah Chapman</a:t>
            </a:r>
            <a:r>
              <a:rPr lang="en-US" baseline="30000" dirty="0"/>
              <a:t>1,2</a:t>
            </a:r>
            <a:r>
              <a:rPr lang="en-US" dirty="0"/>
              <a:t>, Rohan Eccles</a:t>
            </a:r>
            <a:r>
              <a:rPr lang="en-US" baseline="30000" dirty="0"/>
              <a:t>1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1200" baseline="30000" dirty="0">
                <a:cs typeface="Arial"/>
              </a:rPr>
              <a:t>1 Climate Projections &amp; Services team, Queensland Treasury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aseline="30000" dirty="0">
                <a:cs typeface="Arial"/>
              </a:rPr>
              <a:t>2 School of the Environment, University of Queensland</a:t>
            </a:r>
            <a:endParaRPr lang="en-US" sz="1200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813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02612-F4C0-4E37-A101-FAF461B17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CMIP6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5C395-3FBC-26FA-77C3-47675FD246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6875" y="1298575"/>
            <a:ext cx="3392003" cy="2889250"/>
          </a:xfrm>
        </p:spPr>
        <p:txBody>
          <a:bodyPr>
            <a:normAutofit fontScale="92500" lnSpcReduction="10000"/>
          </a:bodyPr>
          <a:lstStyle/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Three climate change scenarios (SSP126, 245, 370)</a:t>
            </a: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15 simulations per scenario</a:t>
            </a: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Multiple regions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LGAs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NRMs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River basins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etc</a:t>
            </a: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Multiple indices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36EB5-88A7-E2A4-8F29-23AB0264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29" y="121024"/>
            <a:ext cx="4515734" cy="4105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82EAE5-512B-1D2D-FA63-DB2851055CB8}"/>
              </a:ext>
            </a:extLst>
          </p:cNvPr>
          <p:cNvSpPr txBox="1"/>
          <p:nvPr/>
        </p:nvSpPr>
        <p:spPr>
          <a:xfrm>
            <a:off x="4966235" y="4076196"/>
            <a:ext cx="457306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350" dirty="0">
                <a:hlinkClick r:id="rId3"/>
              </a:rPr>
              <a:t>https://longpaddock.qld.gov.au/qld-future-climate/</a:t>
            </a:r>
            <a:endParaRPr lang="en-AU" sz="135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C40330-E029-480D-59FA-CD903A88F6EC}"/>
              </a:ext>
            </a:extLst>
          </p:cNvPr>
          <p:cNvCxnSpPr>
            <a:cxnSpLocks/>
          </p:cNvCxnSpPr>
          <p:nvPr/>
        </p:nvCxnSpPr>
        <p:spPr>
          <a:xfrm flipH="1">
            <a:off x="8396243" y="1647202"/>
            <a:ext cx="166643" cy="121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9ED944-16AC-4784-85AF-84E31CA6D816}"/>
              </a:ext>
            </a:extLst>
          </p:cNvPr>
          <p:cNvSpPr txBox="1">
            <a:spLocks/>
          </p:cNvSpPr>
          <p:nvPr/>
        </p:nvSpPr>
        <p:spPr>
          <a:xfrm>
            <a:off x="8537248" y="1365476"/>
            <a:ext cx="525566" cy="563451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050" dirty="0"/>
              <a:t>Large model range!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A747B-BE34-7150-FB5A-CF0E8B66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560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39186A-2D72-F2EB-BA01-F8DC92133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074" y="530909"/>
            <a:ext cx="4414824" cy="3751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7FC7B4-4926-63AA-9244-3470B1C97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05" y="519437"/>
            <a:ext cx="2880468" cy="383321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CF2F603-119E-0AE9-4F21-DD57E68187E1}"/>
              </a:ext>
            </a:extLst>
          </p:cNvPr>
          <p:cNvGrpSpPr/>
          <p:nvPr/>
        </p:nvGrpSpPr>
        <p:grpSpPr>
          <a:xfrm>
            <a:off x="1523707" y="581014"/>
            <a:ext cx="4168435" cy="3599729"/>
            <a:chOff x="2031609" y="774685"/>
            <a:chExt cx="5557912" cy="47996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7C3C6C-0512-423C-114A-7D942D826069}"/>
                </a:ext>
              </a:extLst>
            </p:cNvPr>
            <p:cNvSpPr/>
            <p:nvPr/>
          </p:nvSpPr>
          <p:spPr>
            <a:xfrm>
              <a:off x="6096001" y="774685"/>
              <a:ext cx="1493520" cy="4799638"/>
            </a:xfrm>
            <a:prstGeom prst="rect">
              <a:avLst/>
            </a:prstGeom>
            <a:solidFill>
              <a:srgbClr val="FFFF00">
                <a:alpha val="1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FABC92-8BE2-65F3-C81F-6DC57DDE4960}"/>
                </a:ext>
              </a:extLst>
            </p:cNvPr>
            <p:cNvSpPr/>
            <p:nvPr/>
          </p:nvSpPr>
          <p:spPr>
            <a:xfrm>
              <a:off x="2031609" y="3376833"/>
              <a:ext cx="474785" cy="534155"/>
            </a:xfrm>
            <a:prstGeom prst="ellipse">
              <a:avLst/>
            </a:prstGeom>
            <a:solidFill>
              <a:srgbClr val="FFFF00">
                <a:alpha val="1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7302ABCE-0C89-35F8-86D4-14A4D161545A}"/>
                </a:ext>
              </a:extLst>
            </p:cNvPr>
            <p:cNvCxnSpPr>
              <a:cxnSpLocks/>
              <a:stCxn id="9" idx="4"/>
            </p:cNvCxnSpPr>
            <p:nvPr/>
          </p:nvCxnSpPr>
          <p:spPr>
            <a:xfrm rot="5400000" flipH="1" flipV="1">
              <a:off x="2679233" y="480595"/>
              <a:ext cx="3020162" cy="3840623"/>
            </a:xfrm>
            <a:prstGeom prst="bentConnector4">
              <a:avLst>
                <a:gd name="adj1" fmla="val -10092"/>
                <a:gd name="adj2" fmla="val 53091"/>
              </a:avLst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AE73FA-AD93-B3FD-A364-48DF348F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29" y="22351"/>
            <a:ext cx="8846231" cy="691489"/>
          </a:xfrm>
        </p:spPr>
        <p:txBody>
          <a:bodyPr/>
          <a:lstStyle/>
          <a:p>
            <a:r>
              <a:rPr lang="en-AU" dirty="0"/>
              <a:t>National Partnership for Climate Projections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FCE75FB-49C3-F400-B409-21C45A29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832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860B-71A9-6DFB-59BE-F707F496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we doing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1F4C0-A05D-F364-AABF-166EA1825E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6875" y="861060"/>
            <a:ext cx="8306137" cy="3326765"/>
          </a:xfrm>
        </p:spPr>
        <p:txBody>
          <a:bodyPr>
            <a:normAutofit fontScale="85000" lnSpcReduction="20000"/>
          </a:bodyPr>
          <a:lstStyle/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Import climate data into R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Three models: ACCESS-ESM1-5, EC-Earth3, GFDL-ESM4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Climate scenarios: SSP370</a:t>
            </a:r>
          </a:p>
          <a:p>
            <a:pPr lvl="2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If you have time the data folder includes SSP126 and SSP245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Plot the data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Calculate climate change impacts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Validate the data against observations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Calculate bioclimatic indices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5DA1E-E3E2-6307-9C24-4E317F572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760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2F16-BDDC-1552-565A-152425FC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What does a more realistic workflow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49618-4555-20F8-DE05-E477030E02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6875" y="1102451"/>
            <a:ext cx="8306137" cy="3085374"/>
          </a:xfrm>
        </p:spPr>
        <p:txBody>
          <a:bodyPr>
            <a:normAutofit fontScale="55000" lnSpcReduction="20000"/>
          </a:bodyPr>
          <a:lstStyle/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Find your data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Evaluate against observations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  <a:effectLst/>
              </a:rPr>
              <a:t>Chapman, S., Syktus, J., Trancoso, R., Thatcher, M., Toombs, N., Wong, K. K.-H., &amp; Takbash, A. (2023). Evaluation of Dynamically Downscaled CMIP6-CCAM Models Over Australia. </a:t>
            </a:r>
            <a:r>
              <a:rPr lang="en-AU" i="1" dirty="0">
                <a:solidFill>
                  <a:schemeClr val="tx2">
                    <a:lumMod val="25000"/>
                  </a:schemeClr>
                </a:solidFill>
                <a:effectLst/>
              </a:rPr>
              <a:t>Earth’s Future</a:t>
            </a:r>
            <a:r>
              <a:rPr lang="en-AU" dirty="0">
                <a:solidFill>
                  <a:schemeClr val="tx2">
                    <a:lumMod val="25000"/>
                  </a:schemeClr>
                </a:solidFill>
                <a:effectLst/>
              </a:rPr>
              <a:t>, </a:t>
            </a:r>
            <a:r>
              <a:rPr lang="en-AU" i="1" dirty="0">
                <a:solidFill>
                  <a:schemeClr val="tx2">
                    <a:lumMod val="25000"/>
                  </a:schemeClr>
                </a:solidFill>
                <a:effectLst/>
              </a:rPr>
              <a:t>11</a:t>
            </a:r>
            <a:r>
              <a:rPr lang="en-AU" dirty="0">
                <a:solidFill>
                  <a:schemeClr val="tx2">
                    <a:lumMod val="25000"/>
                  </a:schemeClr>
                </a:solidFill>
                <a:effectLst/>
              </a:rPr>
              <a:t>(11), e2023EF003548. </a:t>
            </a:r>
            <a:r>
              <a:rPr lang="en-AU" dirty="0">
                <a:solidFill>
                  <a:schemeClr val="tx2">
                    <a:lumMod val="25000"/>
                  </a:schemeClr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https://doi.org/10.1029/2023EF003548</a:t>
            </a:r>
            <a:endParaRPr lang="en-AU" dirty="0">
              <a:solidFill>
                <a:schemeClr val="tx2">
                  <a:lumMod val="25000"/>
                </a:schemeClr>
              </a:solidFill>
              <a:effectLst/>
            </a:endParaRPr>
          </a:p>
          <a:p>
            <a:pPr marL="0" indent="0">
              <a:buNone/>
            </a:pPr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Bias correct if required for your application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Tomorrow you will be using bioclimatic indices our team prepared. This dataset has been statistically downscaled (5 km) and bias corrected. Data will be available on </a:t>
            </a:r>
            <a:r>
              <a:rPr lang="en-AU" dirty="0" err="1">
                <a:solidFill>
                  <a:schemeClr val="tx2">
                    <a:lumMod val="25000"/>
                  </a:schemeClr>
                </a:solidFill>
              </a:rPr>
              <a:t>EcoCommons</a:t>
            </a: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.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Evaluate some more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Calculate your indices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Calculate ensemble mean at the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682A9-1544-4DEF-7FA4-E9D91E9C2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6802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34DDE-8310-D8CD-D32A-105F7D15A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DC2066-8FA7-9560-BE62-7D51F06E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29" y="1769439"/>
            <a:ext cx="8306183" cy="994172"/>
          </a:xfrm>
        </p:spPr>
        <p:txBody>
          <a:bodyPr/>
          <a:lstStyle/>
          <a:p>
            <a:r>
              <a:rPr lang="en-AU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319FE-277B-A07C-1164-036EAC29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3807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AF42-6484-F70A-B49F-4B8CC92A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Getting started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ECFD3-E895-E743-E134-850D034D1CCB}"/>
              </a:ext>
            </a:extLst>
          </p:cNvPr>
          <p:cNvSpPr txBox="1"/>
          <p:nvPr/>
        </p:nvSpPr>
        <p:spPr>
          <a:xfrm>
            <a:off x="4320540" y="397212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350" dirty="0">
                <a:hlinkClick r:id="rId2"/>
              </a:rPr>
              <a:t>https://github.com/sdesrosiers1989/ICCB_Projections</a:t>
            </a:r>
            <a:endParaRPr lang="en-AU" sz="1350" dirty="0"/>
          </a:p>
        </p:txBody>
      </p:sp>
      <p:pic>
        <p:nvPicPr>
          <p:cNvPr id="5" name="Picture 2" descr="GitHub Download PNG Image | PNG Mart">
            <a:extLst>
              <a:ext uri="{FF2B5EF4-FFF2-40B4-BE49-F238E27FC236}">
                <a16:creationId xmlns:a16="http://schemas.microsoft.com/office/drawing/2014/main" id="{8301279F-6FAC-71AD-80BC-5B4C30A5A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085" y="212982"/>
            <a:ext cx="968189" cy="64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BEB5B-68AF-05CC-78B5-DDD09101E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117" y="984735"/>
            <a:ext cx="6550819" cy="315039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64034-2300-8343-140A-477691D1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058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39FF-FE9A-0484-8378-65E52C3C2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Prepare your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6F03-4971-D04C-6216-D9AAA874895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6875" y="1298575"/>
            <a:ext cx="3237865" cy="2889250"/>
          </a:xfrm>
        </p:spPr>
        <p:txBody>
          <a:bodyPr>
            <a:normAutofit fontScale="92500" lnSpcReduction="10000"/>
          </a:bodyPr>
          <a:lstStyle/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Unzip the folder</a:t>
            </a: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Move it to wherever you want it (make sure you can find it!)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Open RStudio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In RStudio, open the script ‘</a:t>
            </a:r>
            <a:r>
              <a:rPr lang="en-AU" dirty="0" err="1">
                <a:solidFill>
                  <a:schemeClr val="tx2">
                    <a:lumMod val="25000"/>
                  </a:schemeClr>
                </a:solidFill>
              </a:rPr>
              <a:t>ICCB_Training.R</a:t>
            </a: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12AD5-E190-AFCF-E11D-7E783F69BB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710" b="38007"/>
          <a:stretch/>
        </p:blipFill>
        <p:spPr>
          <a:xfrm>
            <a:off x="3898399" y="858441"/>
            <a:ext cx="4960441" cy="31886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47FA4-83E4-A47D-ED4E-D8A821666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0113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8C62-3957-41EE-F68C-6ACC5B6C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Set your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DEC-AD01-33A2-A6F2-F078D84B19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6875" y="1298575"/>
            <a:ext cx="3474085" cy="2889250"/>
          </a:xfrm>
        </p:spPr>
        <p:txBody>
          <a:bodyPr>
            <a:normAutofit lnSpcReduction="10000"/>
          </a:bodyPr>
          <a:lstStyle/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Install any packages you are missing (code at the beginning of the script)</a:t>
            </a: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Import your packages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Change wd to where you put the data</a:t>
            </a:r>
          </a:p>
          <a:p>
            <a:r>
              <a:rPr lang="en-AU" i="1" dirty="0" err="1">
                <a:solidFill>
                  <a:schemeClr val="tx2">
                    <a:lumMod val="25000"/>
                  </a:schemeClr>
                </a:solidFill>
              </a:rPr>
              <a:t>dir</a:t>
            </a:r>
            <a:r>
              <a:rPr lang="en-AU" i="1" dirty="0">
                <a:solidFill>
                  <a:schemeClr val="tx2">
                    <a:lumMod val="25000"/>
                  </a:schemeClr>
                </a:solidFill>
              </a:rPr>
              <a:t>()</a:t>
            </a: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 should now show you the data files</a:t>
            </a:r>
            <a:endParaRPr lang="en-AU" i="1" dirty="0">
              <a:solidFill>
                <a:schemeClr val="tx2">
                  <a:lumMod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CEB985-2C6D-4033-B695-8665393002A5}"/>
              </a:ext>
            </a:extLst>
          </p:cNvPr>
          <p:cNvGrpSpPr/>
          <p:nvPr/>
        </p:nvGrpSpPr>
        <p:grpSpPr>
          <a:xfrm>
            <a:off x="3973085" y="1030636"/>
            <a:ext cx="4984048" cy="3082227"/>
            <a:chOff x="4053526" y="1545995"/>
            <a:chExt cx="6806153" cy="41760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8FC7EA-09E6-8DD3-D50B-4CE86B63A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29050" b="39107"/>
            <a:stretch/>
          </p:blipFill>
          <p:spPr>
            <a:xfrm>
              <a:off x="4368306" y="1545995"/>
              <a:ext cx="6491373" cy="4176074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8CE19D-EF56-2470-6E70-1B1FE4E41E37}"/>
                </a:ext>
              </a:extLst>
            </p:cNvPr>
            <p:cNvCxnSpPr/>
            <p:nvPr/>
          </p:nvCxnSpPr>
          <p:spPr>
            <a:xfrm>
              <a:off x="4053526" y="3277005"/>
              <a:ext cx="763571" cy="0"/>
            </a:xfrm>
            <a:prstGeom prst="straightConnector1">
              <a:avLst/>
            </a:prstGeom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809B5-5461-65E2-EA6D-59D9A268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3076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C7D29-8910-BDD0-855B-A606CCA6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Datasets -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3ACD1-2DCE-4155-7125-4E2DF64CE0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6875" y="858441"/>
            <a:ext cx="3611245" cy="3329384"/>
          </a:xfrm>
        </p:spPr>
        <p:txBody>
          <a:bodyPr>
            <a:normAutofit fontScale="92500"/>
          </a:bodyPr>
          <a:lstStyle/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Annual temperature and precipitation for Queensland for 3 climate models for SSP370 1981 - 2100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ACCESS-ESM1-5 – a dry model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EC-Earth3 – a wet model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GFDL-ESM4 – in the middle (this is the model we’re starting with)</a:t>
            </a: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Storyline approach can help address ensemble range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A2A31C-CB5A-5EC3-2609-AC250951B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11" y="858441"/>
            <a:ext cx="4581828" cy="32209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A829C-4806-970A-E981-CBB1186BB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6505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D5AC-CC12-67F1-F598-B1067C27D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Datasets – climate change scenarios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D7251B-339D-9F63-4F04-A7B918AC8CF4}"/>
              </a:ext>
            </a:extLst>
          </p:cNvPr>
          <p:cNvSpPr txBox="1"/>
          <p:nvPr/>
        </p:nvSpPr>
        <p:spPr>
          <a:xfrm>
            <a:off x="616458" y="775901"/>
            <a:ext cx="372809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500" b="1" dirty="0">
                <a:solidFill>
                  <a:srgbClr val="00B050"/>
                </a:solidFill>
              </a:rPr>
              <a:t>SSP1-2.6</a:t>
            </a:r>
            <a:r>
              <a:rPr lang="en-AU" sz="1500" dirty="0">
                <a:solidFill>
                  <a:schemeClr val="tx2">
                    <a:lumMod val="25000"/>
                  </a:schemeClr>
                </a:solidFill>
              </a:rPr>
              <a:t>: Sustainability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500" b="1" dirty="0">
                <a:solidFill>
                  <a:srgbClr val="FFC000"/>
                </a:solidFill>
              </a:rPr>
              <a:t>SSP2-4.5</a:t>
            </a:r>
            <a:r>
              <a:rPr lang="en-AU" sz="1500" dirty="0">
                <a:solidFill>
                  <a:schemeClr val="tx2">
                    <a:lumMod val="25000"/>
                  </a:schemeClr>
                </a:solidFill>
              </a:rPr>
              <a:t>: Middle of the road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500" b="1" dirty="0">
                <a:solidFill>
                  <a:srgbClr val="FF0000"/>
                </a:solidFill>
              </a:rPr>
              <a:t>SSP3-7.0</a:t>
            </a:r>
            <a:r>
              <a:rPr lang="en-AU" sz="1500" dirty="0">
                <a:solidFill>
                  <a:schemeClr val="tx2">
                    <a:lumMod val="25000"/>
                  </a:schemeClr>
                </a:solidFill>
              </a:rPr>
              <a:t>: Regional rivalry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3B3F6A9-7EB4-5529-D614-1E2CE0F30B2D}"/>
              </a:ext>
            </a:extLst>
          </p:cNvPr>
          <p:cNvGrpSpPr/>
          <p:nvPr/>
        </p:nvGrpSpPr>
        <p:grpSpPr>
          <a:xfrm>
            <a:off x="4344553" y="799895"/>
            <a:ext cx="4392275" cy="3235841"/>
            <a:chOff x="394648" y="2242022"/>
            <a:chExt cx="5856367" cy="4314455"/>
          </a:xfrm>
        </p:grpSpPr>
        <p:pic>
          <p:nvPicPr>
            <p:cNvPr id="28" name="Picture 2" descr="The SSP Scenarios — English">
              <a:extLst>
                <a:ext uri="{FF2B5EF4-FFF2-40B4-BE49-F238E27FC236}">
                  <a16:creationId xmlns:a16="http://schemas.microsoft.com/office/drawing/2014/main" id="{72F59E6F-4F82-2304-C477-A727D81C4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634" y="2242022"/>
              <a:ext cx="2963381" cy="2242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The SSP Scenarios — English">
              <a:extLst>
                <a:ext uri="{FF2B5EF4-FFF2-40B4-BE49-F238E27FC236}">
                  <a16:creationId xmlns:a16="http://schemas.microsoft.com/office/drawing/2014/main" id="{2B7EA2EF-7BEF-0994-BEB7-B4254AC5E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57" y="2273776"/>
              <a:ext cx="2680966" cy="2108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DF82BB21-3C44-91B5-C3F9-0AC1B3DDC0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648" y="4490146"/>
              <a:ext cx="2705323" cy="2011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5263318-E575-B9A4-0CD1-4679F970A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4398" y="4382006"/>
              <a:ext cx="3056617" cy="2174471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1D69BF9-3B31-B725-77A3-D5B8772EF8C4}"/>
                </a:ext>
              </a:extLst>
            </p:cNvPr>
            <p:cNvSpPr/>
            <p:nvPr/>
          </p:nvSpPr>
          <p:spPr>
            <a:xfrm>
              <a:off x="4641741" y="5358539"/>
              <a:ext cx="437827" cy="11979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BBFFDB6-A721-F989-85E0-9EBFEA4D078D}"/>
                </a:ext>
              </a:extLst>
            </p:cNvPr>
            <p:cNvSpPr/>
            <p:nvPr/>
          </p:nvSpPr>
          <p:spPr>
            <a:xfrm>
              <a:off x="4126323" y="5673720"/>
              <a:ext cx="420991" cy="882757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E3C9B8B-D93B-DB30-2253-F38B851B3BCE}"/>
                </a:ext>
              </a:extLst>
            </p:cNvPr>
            <p:cNvSpPr/>
            <p:nvPr/>
          </p:nvSpPr>
          <p:spPr>
            <a:xfrm>
              <a:off x="5173995" y="4974956"/>
              <a:ext cx="437827" cy="15815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C1B875-6493-C8BD-6B1F-25ACFB0812FD}"/>
                </a:ext>
              </a:extLst>
            </p:cNvPr>
            <p:cNvSpPr/>
            <p:nvPr/>
          </p:nvSpPr>
          <p:spPr>
            <a:xfrm>
              <a:off x="5709513" y="4729566"/>
              <a:ext cx="437827" cy="1826911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A924501-2252-5AC6-930E-0A9BEF8CC6D4}"/>
              </a:ext>
            </a:extLst>
          </p:cNvPr>
          <p:cNvGrpSpPr/>
          <p:nvPr/>
        </p:nvGrpSpPr>
        <p:grpSpPr>
          <a:xfrm>
            <a:off x="361106" y="1582493"/>
            <a:ext cx="3728096" cy="2785106"/>
            <a:chOff x="6709764" y="1771717"/>
            <a:chExt cx="5239053" cy="3925071"/>
          </a:xfrm>
        </p:grpSpPr>
        <p:pic>
          <p:nvPicPr>
            <p:cNvPr id="37" name="Picture 36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54560FD8-B65B-18BF-CFD7-FBADE76CC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9764" y="1771717"/>
              <a:ext cx="5239053" cy="3902003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141E36E-FE7A-ADE8-3320-D70E2BA9ECCD}"/>
                </a:ext>
              </a:extLst>
            </p:cNvPr>
            <p:cNvSpPr/>
            <p:nvPr/>
          </p:nvSpPr>
          <p:spPr>
            <a:xfrm>
              <a:off x="7375801" y="5210876"/>
              <a:ext cx="674212" cy="45509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FAD6D02-C00C-5E98-F11B-2BB3197A5B2A}"/>
                </a:ext>
              </a:extLst>
            </p:cNvPr>
            <p:cNvSpPr/>
            <p:nvPr/>
          </p:nvSpPr>
          <p:spPr>
            <a:xfrm>
              <a:off x="8109388" y="5207001"/>
              <a:ext cx="674212" cy="45509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92CC309-8647-9B61-AD30-1AABE05FBDA4}"/>
                </a:ext>
              </a:extLst>
            </p:cNvPr>
            <p:cNvSpPr/>
            <p:nvPr/>
          </p:nvSpPr>
          <p:spPr>
            <a:xfrm>
              <a:off x="8831350" y="5209631"/>
              <a:ext cx="674212" cy="4550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D34B5A-E29A-31DD-EAA8-6C9096982D70}"/>
                </a:ext>
              </a:extLst>
            </p:cNvPr>
            <p:cNvSpPr/>
            <p:nvPr/>
          </p:nvSpPr>
          <p:spPr>
            <a:xfrm>
              <a:off x="11242145" y="3638227"/>
              <a:ext cx="680971" cy="263471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903ECA3-C6CC-5097-4731-084DB8AF5792}"/>
                </a:ext>
              </a:extLst>
            </p:cNvPr>
            <p:cNvSpPr/>
            <p:nvPr/>
          </p:nvSpPr>
          <p:spPr>
            <a:xfrm>
              <a:off x="11242145" y="2380282"/>
              <a:ext cx="680971" cy="263471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FDD05D7-4459-D4F4-54CB-98A467EB6D9B}"/>
                </a:ext>
              </a:extLst>
            </p:cNvPr>
            <p:cNvSpPr/>
            <p:nvPr/>
          </p:nvSpPr>
          <p:spPr>
            <a:xfrm>
              <a:off x="8852012" y="2870678"/>
              <a:ext cx="645800" cy="2212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A1F3FD6-1D4D-757F-779B-B37C407BAB7E}"/>
                </a:ext>
              </a:extLst>
            </p:cNvPr>
            <p:cNvSpPr/>
            <p:nvPr/>
          </p:nvSpPr>
          <p:spPr>
            <a:xfrm>
              <a:off x="8123594" y="3659345"/>
              <a:ext cx="645800" cy="22123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>
                <a:solidFill>
                  <a:srgbClr val="FFC000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7C9A9A4-CEFD-D328-4040-27444DB553A1}"/>
                </a:ext>
              </a:extLst>
            </p:cNvPr>
            <p:cNvSpPr/>
            <p:nvPr/>
          </p:nvSpPr>
          <p:spPr>
            <a:xfrm>
              <a:off x="7390007" y="4262943"/>
              <a:ext cx="645800" cy="221234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434A6FC-AEF6-EA90-AB32-49D17EC8B635}"/>
                </a:ext>
              </a:extLst>
            </p:cNvPr>
            <p:cNvSpPr/>
            <p:nvPr/>
          </p:nvSpPr>
          <p:spPr>
            <a:xfrm>
              <a:off x="10310759" y="5241694"/>
              <a:ext cx="674212" cy="455094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CDC9118-10F6-444E-BDAD-E071185319B8}"/>
                </a:ext>
              </a:extLst>
            </p:cNvPr>
            <p:cNvSpPr/>
            <p:nvPr/>
          </p:nvSpPr>
          <p:spPr>
            <a:xfrm>
              <a:off x="10310759" y="2401400"/>
              <a:ext cx="645800" cy="221234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8AFA258-D476-341C-93A2-75EF9CFF6D9F}"/>
              </a:ext>
            </a:extLst>
          </p:cNvPr>
          <p:cNvSpPr/>
          <p:nvPr/>
        </p:nvSpPr>
        <p:spPr>
          <a:xfrm>
            <a:off x="853345" y="1281087"/>
            <a:ext cx="2485925" cy="2565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654B9-B52B-E49B-0D1A-E82CAF4D6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9746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6A0249-4517-CEBC-B3B5-10FABE2CE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Who are we?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34EAF0-4CF5-7719-3442-7A287035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1</a:t>
            </a:fld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7D3536-38D4-5979-26D8-49556D07C7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2260804"/>
            <a:ext cx="2118360" cy="476885"/>
          </a:xfrm>
        </p:spPr>
        <p:txBody>
          <a:bodyPr/>
          <a:lstStyle/>
          <a:p>
            <a:pPr marL="0" indent="0">
              <a:buNone/>
            </a:pP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Ralph Trancoso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3A49010-D569-5DBD-B72B-23DBF8CCF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88" y="955675"/>
            <a:ext cx="1208405" cy="120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Rohan Eccles">
            <a:extLst>
              <a:ext uri="{FF2B5EF4-FFF2-40B4-BE49-F238E27FC236}">
                <a16:creationId xmlns:a16="http://schemas.microsoft.com/office/drawing/2014/main" id="{6712FA64-0E7D-2A50-A7D0-96B67FD5A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88" y="2813368"/>
            <a:ext cx="1088072" cy="108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stick figure with a book and eyes drawn in black&#10;&#10;AI-generated content may be incorrect.">
            <a:extLst>
              <a:ext uri="{FF2B5EF4-FFF2-40B4-BE49-F238E27FC236}">
                <a16:creationId xmlns:a16="http://schemas.microsoft.com/office/drawing/2014/main" id="{9762018D-6BE7-6465-7ECF-C433BAE0C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972" y="1247174"/>
            <a:ext cx="1138248" cy="1252072"/>
          </a:xfrm>
          <a:prstGeom prst="rect">
            <a:avLst/>
          </a:prstGeom>
        </p:spPr>
      </p:pic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FF7CFFB2-1D1B-5E4B-D91C-95B5F3ACD657}"/>
              </a:ext>
            </a:extLst>
          </p:cNvPr>
          <p:cNvSpPr txBox="1">
            <a:spLocks/>
          </p:cNvSpPr>
          <p:nvPr/>
        </p:nvSpPr>
        <p:spPr>
          <a:xfrm>
            <a:off x="24180" y="3974783"/>
            <a:ext cx="2118360" cy="476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Rohan Eccles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D344102D-EB18-1925-F8E2-E86B3FBA5D74}"/>
              </a:ext>
            </a:extLst>
          </p:cNvPr>
          <p:cNvSpPr txBox="1">
            <a:spLocks/>
          </p:cNvSpPr>
          <p:nvPr/>
        </p:nvSpPr>
        <p:spPr>
          <a:xfrm>
            <a:off x="6713220" y="2686288"/>
            <a:ext cx="2118360" cy="476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Sarah Chapman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9EC124FB-AEA1-40BF-7C1F-D39A6D4E5EE3}"/>
              </a:ext>
            </a:extLst>
          </p:cNvPr>
          <p:cNvSpPr txBox="1">
            <a:spLocks/>
          </p:cNvSpPr>
          <p:nvPr/>
        </p:nvSpPr>
        <p:spPr>
          <a:xfrm>
            <a:off x="1913940" y="1214749"/>
            <a:ext cx="2345640" cy="6796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Science leader,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coordinator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1C79A2A8-6AF8-1D7C-E59D-F11CBB148F8F}"/>
              </a:ext>
            </a:extLst>
          </p:cNvPr>
          <p:cNvSpPr txBox="1">
            <a:spLocks/>
          </p:cNvSpPr>
          <p:nvPr/>
        </p:nvSpPr>
        <p:spPr>
          <a:xfrm>
            <a:off x="1913940" y="3016426"/>
            <a:ext cx="2345640" cy="6796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Hydrologist,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Climate extremes</a:t>
            </a: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3E708262-98D4-F69C-230B-2FC6201F12DA}"/>
              </a:ext>
            </a:extLst>
          </p:cNvPr>
          <p:cNvSpPr txBox="1">
            <a:spLocks/>
          </p:cNvSpPr>
          <p:nvPr/>
        </p:nvSpPr>
        <p:spPr>
          <a:xfrm>
            <a:off x="4645332" y="1680796"/>
            <a:ext cx="2345640" cy="679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Applied climate science</a:t>
            </a:r>
          </a:p>
        </p:txBody>
      </p:sp>
    </p:spTree>
    <p:extLst>
      <p:ext uri="{BB962C8B-B14F-4D97-AF65-F5344CB8AC3E}">
        <p14:creationId xmlns:p14="http://schemas.microsoft.com/office/powerpoint/2010/main" val="284092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83C76-1D1B-FAB4-7595-695D0B722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 1: What does your data look like?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FF772-876A-D898-2C11-82D4A74E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12"/>
          <a:stretch/>
        </p:blipFill>
        <p:spPr>
          <a:xfrm>
            <a:off x="2724506" y="858441"/>
            <a:ext cx="3281051" cy="35213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F0F80-0192-5FBA-9951-760CFE8F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039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7D57-56E2-4BA5-9556-2D28DD03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Your turn!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4E46-4220-769E-AD76-F882003ED2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Can you modify this plot? Add a title, modify the colours</a:t>
            </a:r>
            <a:endParaRPr lang="en-AU" i="1" dirty="0">
              <a:solidFill>
                <a:schemeClr val="tx2">
                  <a:lumMod val="25000"/>
                </a:schemeClr>
              </a:solidFill>
            </a:endParaRP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Can you plot the other models? How do they compare to this one? 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Hints:</a:t>
            </a:r>
          </a:p>
          <a:p>
            <a:pPr lvl="1"/>
            <a:r>
              <a:rPr lang="en-AU" i="1" dirty="0">
                <a:solidFill>
                  <a:schemeClr val="tx2">
                    <a:lumMod val="25000"/>
                  </a:schemeClr>
                </a:solidFill>
              </a:rPr>
              <a:t>plot(main = “title”)</a:t>
            </a:r>
          </a:p>
          <a:p>
            <a:pPr lvl="1"/>
            <a:r>
              <a:rPr lang="en-AU" i="1" dirty="0">
                <a:solidFill>
                  <a:schemeClr val="tx2">
                    <a:lumMod val="25000"/>
                  </a:schemeClr>
                </a:solidFill>
              </a:rPr>
              <a:t>plot(col=</a:t>
            </a:r>
            <a:r>
              <a:rPr lang="en-AU" i="1" dirty="0" err="1">
                <a:solidFill>
                  <a:schemeClr val="tx2">
                    <a:lumMod val="25000"/>
                  </a:schemeClr>
                </a:solidFill>
              </a:rPr>
              <a:t>brewer.pal</a:t>
            </a:r>
            <a:r>
              <a:rPr lang="en-AU" i="1" dirty="0">
                <a:solidFill>
                  <a:schemeClr val="tx2">
                    <a:lumMod val="25000"/>
                  </a:schemeClr>
                </a:solidFill>
              </a:rPr>
              <a:t>(11, “</a:t>
            </a:r>
            <a:r>
              <a:rPr lang="en-AU" i="1" dirty="0" err="1">
                <a:solidFill>
                  <a:schemeClr val="tx2">
                    <a:lumMod val="25000"/>
                  </a:schemeClr>
                </a:solidFill>
              </a:rPr>
              <a:t>YlOrRd</a:t>
            </a:r>
            <a:r>
              <a:rPr lang="en-AU" i="1" dirty="0">
                <a:solidFill>
                  <a:schemeClr val="tx2">
                    <a:lumMod val="25000"/>
                  </a:schemeClr>
                </a:solidFill>
              </a:rPr>
              <a:t>”). </a:t>
            </a: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See </a:t>
            </a:r>
            <a:r>
              <a:rPr lang="en-AU" dirty="0">
                <a:solidFill>
                  <a:schemeClr val="tx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https://colorbrewer2.org/</a:t>
            </a: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 for ideas!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plot multi-panel figures using </a:t>
            </a:r>
            <a:r>
              <a:rPr lang="en-AU" i="1" dirty="0">
                <a:solidFill>
                  <a:schemeClr val="tx2">
                    <a:lumMod val="25000"/>
                  </a:schemeClr>
                </a:solidFill>
              </a:rPr>
              <a:t>par(</a:t>
            </a:r>
            <a:r>
              <a:rPr lang="en-AU" i="1" dirty="0" err="1">
                <a:solidFill>
                  <a:schemeClr val="tx2">
                    <a:lumMod val="25000"/>
                  </a:schemeClr>
                </a:solidFill>
              </a:rPr>
              <a:t>mfrow</a:t>
            </a:r>
            <a:r>
              <a:rPr lang="en-AU" i="1" dirty="0">
                <a:solidFill>
                  <a:schemeClr val="tx2">
                    <a:lumMod val="25000"/>
                  </a:schemeClr>
                </a:solidFill>
              </a:rPr>
              <a:t> = c(</a:t>
            </a:r>
            <a:r>
              <a:rPr lang="en-AU" i="1" dirty="0" err="1">
                <a:solidFill>
                  <a:schemeClr val="tx2">
                    <a:lumMod val="25000"/>
                  </a:schemeClr>
                </a:solidFill>
              </a:rPr>
              <a:t>nrows</a:t>
            </a:r>
            <a:r>
              <a:rPr lang="en-AU" i="1" dirty="0">
                <a:solidFill>
                  <a:schemeClr val="tx2">
                    <a:lumMod val="25000"/>
                  </a:schemeClr>
                </a:solidFill>
              </a:rPr>
              <a:t>, </a:t>
            </a:r>
            <a:r>
              <a:rPr lang="en-AU" i="1" dirty="0" err="1">
                <a:solidFill>
                  <a:schemeClr val="tx2">
                    <a:lumMod val="25000"/>
                  </a:schemeClr>
                </a:solidFill>
              </a:rPr>
              <a:t>ncols</a:t>
            </a:r>
            <a:r>
              <a:rPr lang="en-AU" i="1" dirty="0">
                <a:solidFill>
                  <a:schemeClr val="tx2">
                    <a:lumMod val="25000"/>
                  </a:schemeClr>
                </a:solidFill>
              </a:rPr>
              <a:t>))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R is widely used – there’s lot of information on the internet!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77632-4E71-95F9-FDF3-BBA7254A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7770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B6AB1-04C9-1106-B782-60ECFFB88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8F1F7-622C-B371-3D48-CC6D7470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does your data look like?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0CB625-0FB5-CD09-41C3-773E8FCD61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6876" y="1298575"/>
            <a:ext cx="4408824" cy="28892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Do these values make sense?</a:t>
            </a:r>
          </a:p>
          <a:p>
            <a:pPr marL="0" indent="0">
              <a:buNone/>
            </a:pPr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Want to customize your plot further?</a:t>
            </a:r>
          </a:p>
          <a:p>
            <a:pPr marL="0" indent="0">
              <a:buNone/>
            </a:pPr>
            <a:r>
              <a:rPr lang="en-AU" dirty="0">
                <a:solidFill>
                  <a:schemeClr val="tx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https://ggplot2.tidyverse.org/articles/ggplot2.html</a:t>
            </a:r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ggplot2 is a very popular package. You’ll find many examples online!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2DC78-BFC8-142D-196C-3861D213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772" y="748291"/>
            <a:ext cx="3795167" cy="36469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8FA49-5C8C-D551-7789-849E22698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2734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6CCD-0A9E-4830-7E84-68B7AC4AF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 2: What does your data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90F36-ACF8-E5C2-E36C-5C10F9FE78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6875" y="1298575"/>
            <a:ext cx="4891405" cy="2889250"/>
          </a:xfrm>
        </p:spPr>
        <p:txBody>
          <a:bodyPr/>
          <a:lstStyle/>
          <a:p>
            <a:pPr marL="0" indent="0">
              <a:buNone/>
            </a:pP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Do these values make sense?</a:t>
            </a:r>
          </a:p>
          <a:p>
            <a:pPr marL="0" indent="0">
              <a:buNone/>
            </a:pPr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How does the ensemble mean compare to the values for individual models?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7BFE2-9E93-B8E2-A82B-3767A5E06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089" y="858441"/>
            <a:ext cx="2998678" cy="35063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F1858-A76C-B69C-EA6D-1A9929E6F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6916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10982-7B03-9F98-0317-5847BBC8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Your turn!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EE895-A49F-E4A5-5354-8D5D6C74FA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Can you modify this plot? Add a title and change the colours.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Can you plot multiple models on one figure? Is that helpful?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What do the other scenarios look like? SSP126 and SSP245 are in the data folder. Try plotting them!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There’s lots of information available online: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https://oscarperpinan.github.io/rastervis/#levelplot</a:t>
            </a:r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https://colorbrewer2.org/</a:t>
            </a:r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pPr lvl="1"/>
            <a:endParaRPr lang="en-AU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C7DEC-B983-4B05-E615-B9E5D030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7088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B1F30-81BE-70A8-4C81-1623F4D5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Part 3: Validation and Bioclimatic indicators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18EE3-E1A0-9CFA-1224-46D93CEAAD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6829" y="841252"/>
            <a:ext cx="8306137" cy="2889250"/>
          </a:xfrm>
        </p:spPr>
        <p:txBody>
          <a:bodyPr/>
          <a:lstStyle/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Indices relevant to species which are derived from monthly rainfall and temperature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CB1090-399F-3942-DF8D-B464CE7DADB8}"/>
              </a:ext>
            </a:extLst>
          </p:cNvPr>
          <p:cNvSpPr txBox="1">
            <a:spLocks/>
          </p:cNvSpPr>
          <p:nvPr/>
        </p:nvSpPr>
        <p:spPr>
          <a:xfrm>
            <a:off x="525912" y="1516440"/>
            <a:ext cx="4126897" cy="298581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AU" sz="1200" b="1" dirty="0">
                <a:solidFill>
                  <a:schemeClr val="tx2">
                    <a:lumMod val="25000"/>
                  </a:schemeClr>
                </a:solidFill>
              </a:rPr>
              <a:t>BIO1</a:t>
            </a:r>
            <a:r>
              <a:rPr lang="en-AU" sz="1200" dirty="0">
                <a:solidFill>
                  <a:schemeClr val="tx2">
                    <a:lumMod val="25000"/>
                  </a:schemeClr>
                </a:solidFill>
              </a:rPr>
              <a:t> = Annual Mean Temperature</a:t>
            </a:r>
          </a:p>
          <a:p>
            <a:pPr>
              <a:lnSpc>
                <a:spcPct val="100000"/>
              </a:lnSpc>
            </a:pPr>
            <a:r>
              <a:rPr lang="en-AU" sz="1200" b="1" dirty="0">
                <a:solidFill>
                  <a:schemeClr val="tx2">
                    <a:lumMod val="25000"/>
                  </a:schemeClr>
                </a:solidFill>
              </a:rPr>
              <a:t>BIO2</a:t>
            </a:r>
            <a:r>
              <a:rPr lang="en-AU" sz="1200" dirty="0">
                <a:solidFill>
                  <a:schemeClr val="tx2">
                    <a:lumMod val="25000"/>
                  </a:schemeClr>
                </a:solidFill>
              </a:rPr>
              <a:t> = Mean Diurnal Range (Mean of monthly (max temp - min temp))</a:t>
            </a:r>
          </a:p>
          <a:p>
            <a:pPr>
              <a:lnSpc>
                <a:spcPct val="100000"/>
              </a:lnSpc>
            </a:pPr>
            <a:r>
              <a:rPr lang="en-AU" sz="1200" b="1" dirty="0">
                <a:solidFill>
                  <a:schemeClr val="tx2">
                    <a:lumMod val="25000"/>
                  </a:schemeClr>
                </a:solidFill>
              </a:rPr>
              <a:t>BIO3</a:t>
            </a:r>
            <a:r>
              <a:rPr lang="en-AU" sz="1200" dirty="0">
                <a:solidFill>
                  <a:schemeClr val="tx2">
                    <a:lumMod val="25000"/>
                  </a:schemeClr>
                </a:solidFill>
              </a:rPr>
              <a:t> = </a:t>
            </a:r>
            <a:r>
              <a:rPr lang="en-AU" sz="1200" dirty="0" err="1">
                <a:solidFill>
                  <a:schemeClr val="tx2">
                    <a:lumMod val="25000"/>
                  </a:schemeClr>
                </a:solidFill>
              </a:rPr>
              <a:t>Isothermality</a:t>
            </a:r>
            <a:r>
              <a:rPr lang="en-AU" sz="1200" dirty="0">
                <a:solidFill>
                  <a:schemeClr val="tx2">
                    <a:lumMod val="25000"/>
                  </a:schemeClr>
                </a:solidFill>
              </a:rPr>
              <a:t> (BIO2/BIO7) (×100)</a:t>
            </a:r>
          </a:p>
          <a:p>
            <a:pPr>
              <a:lnSpc>
                <a:spcPct val="100000"/>
              </a:lnSpc>
            </a:pPr>
            <a:r>
              <a:rPr lang="en-AU" sz="1200" b="1" dirty="0">
                <a:solidFill>
                  <a:schemeClr val="tx2">
                    <a:lumMod val="25000"/>
                  </a:schemeClr>
                </a:solidFill>
              </a:rPr>
              <a:t>BIO4</a:t>
            </a:r>
            <a:r>
              <a:rPr lang="en-AU" sz="1200" dirty="0">
                <a:solidFill>
                  <a:schemeClr val="tx2">
                    <a:lumMod val="25000"/>
                  </a:schemeClr>
                </a:solidFill>
              </a:rPr>
              <a:t> = Temperature Seasonality (standard deviation ×100)</a:t>
            </a:r>
          </a:p>
          <a:p>
            <a:pPr>
              <a:lnSpc>
                <a:spcPct val="100000"/>
              </a:lnSpc>
            </a:pPr>
            <a:r>
              <a:rPr lang="en-AU" sz="1200" b="1" dirty="0">
                <a:solidFill>
                  <a:schemeClr val="tx2">
                    <a:lumMod val="25000"/>
                  </a:schemeClr>
                </a:solidFill>
              </a:rPr>
              <a:t>BIO5</a:t>
            </a:r>
            <a:r>
              <a:rPr lang="en-AU" sz="1200" dirty="0">
                <a:solidFill>
                  <a:schemeClr val="tx2">
                    <a:lumMod val="25000"/>
                  </a:schemeClr>
                </a:solidFill>
              </a:rPr>
              <a:t> = Max Temperature of Warmest Month</a:t>
            </a:r>
          </a:p>
          <a:p>
            <a:pPr>
              <a:lnSpc>
                <a:spcPct val="100000"/>
              </a:lnSpc>
            </a:pPr>
            <a:r>
              <a:rPr lang="en-AU" sz="1200" b="1" dirty="0">
                <a:solidFill>
                  <a:schemeClr val="tx2">
                    <a:lumMod val="25000"/>
                  </a:schemeClr>
                </a:solidFill>
              </a:rPr>
              <a:t>BIO6</a:t>
            </a:r>
            <a:r>
              <a:rPr lang="en-AU" sz="1200" dirty="0">
                <a:solidFill>
                  <a:schemeClr val="tx2">
                    <a:lumMod val="25000"/>
                  </a:schemeClr>
                </a:solidFill>
              </a:rPr>
              <a:t> = Min Temperature of Coldest Month</a:t>
            </a:r>
          </a:p>
          <a:p>
            <a:pPr>
              <a:lnSpc>
                <a:spcPct val="100000"/>
              </a:lnSpc>
            </a:pPr>
            <a:r>
              <a:rPr lang="en-AU" sz="1200" b="1" dirty="0">
                <a:solidFill>
                  <a:schemeClr val="tx2">
                    <a:lumMod val="25000"/>
                  </a:schemeClr>
                </a:solidFill>
              </a:rPr>
              <a:t>BIO7 </a:t>
            </a:r>
            <a:r>
              <a:rPr lang="en-AU" sz="1200" dirty="0">
                <a:solidFill>
                  <a:schemeClr val="tx2">
                    <a:lumMod val="25000"/>
                  </a:schemeClr>
                </a:solidFill>
              </a:rPr>
              <a:t>= Temperature Annual Range (BIO5-BIO6)</a:t>
            </a:r>
          </a:p>
          <a:p>
            <a:pPr>
              <a:lnSpc>
                <a:spcPct val="100000"/>
              </a:lnSpc>
            </a:pPr>
            <a:r>
              <a:rPr lang="en-AU" sz="1200" b="1" dirty="0">
                <a:solidFill>
                  <a:schemeClr val="tx2">
                    <a:lumMod val="25000"/>
                  </a:schemeClr>
                </a:solidFill>
              </a:rPr>
              <a:t>BIO8 </a:t>
            </a:r>
            <a:r>
              <a:rPr lang="en-AU" sz="1200" dirty="0">
                <a:solidFill>
                  <a:schemeClr val="tx2">
                    <a:lumMod val="25000"/>
                  </a:schemeClr>
                </a:solidFill>
              </a:rPr>
              <a:t>= Mean Temperature of Wettest Quarter</a:t>
            </a:r>
          </a:p>
          <a:p>
            <a:pPr>
              <a:lnSpc>
                <a:spcPct val="100000"/>
              </a:lnSpc>
            </a:pPr>
            <a:r>
              <a:rPr lang="en-AU" sz="1200" b="1" dirty="0">
                <a:solidFill>
                  <a:schemeClr val="tx2">
                    <a:lumMod val="25000"/>
                  </a:schemeClr>
                </a:solidFill>
              </a:rPr>
              <a:t>BIO9</a:t>
            </a:r>
            <a:r>
              <a:rPr lang="en-AU" sz="1200" dirty="0">
                <a:solidFill>
                  <a:schemeClr val="tx2">
                    <a:lumMod val="25000"/>
                  </a:schemeClr>
                </a:solidFill>
              </a:rPr>
              <a:t> = Mean Temperature of Driest Quarter</a:t>
            </a:r>
            <a:endParaRPr lang="en-AU" sz="135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936B6-EA79-F0A2-61FC-735929B86015}"/>
              </a:ext>
            </a:extLst>
          </p:cNvPr>
          <p:cNvSpPr txBox="1"/>
          <p:nvPr/>
        </p:nvSpPr>
        <p:spPr>
          <a:xfrm>
            <a:off x="4816522" y="1231821"/>
            <a:ext cx="3695823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tx2">
                    <a:lumMod val="25000"/>
                  </a:schemeClr>
                </a:solidFill>
              </a:rPr>
              <a:t>BIO10</a:t>
            </a:r>
            <a:r>
              <a:rPr lang="en-AU" sz="1200" dirty="0">
                <a:solidFill>
                  <a:schemeClr val="tx2">
                    <a:lumMod val="25000"/>
                  </a:schemeClr>
                </a:solidFill>
              </a:rPr>
              <a:t> = Mean Temperature of Warmest Quarter</a:t>
            </a:r>
          </a:p>
          <a:p>
            <a:pPr marL="214313" indent="-214313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tx2">
                    <a:lumMod val="25000"/>
                  </a:schemeClr>
                </a:solidFill>
              </a:rPr>
              <a:t>BIO11</a:t>
            </a:r>
            <a:r>
              <a:rPr lang="en-AU" sz="1200" dirty="0">
                <a:solidFill>
                  <a:schemeClr val="tx2">
                    <a:lumMod val="25000"/>
                  </a:schemeClr>
                </a:solidFill>
              </a:rPr>
              <a:t> = Mean Temperature of Coldest Quarter</a:t>
            </a:r>
          </a:p>
          <a:p>
            <a:pPr marL="214313" indent="-214313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tx2">
                    <a:lumMod val="25000"/>
                  </a:schemeClr>
                </a:solidFill>
              </a:rPr>
              <a:t>BIO12</a:t>
            </a:r>
            <a:r>
              <a:rPr lang="en-AU" sz="1200" dirty="0">
                <a:solidFill>
                  <a:schemeClr val="tx2">
                    <a:lumMod val="25000"/>
                  </a:schemeClr>
                </a:solidFill>
              </a:rPr>
              <a:t> = Annual Precipitation</a:t>
            </a:r>
          </a:p>
          <a:p>
            <a:pPr marL="214313" indent="-214313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tx2">
                    <a:lumMod val="25000"/>
                  </a:schemeClr>
                </a:solidFill>
              </a:rPr>
              <a:t>BIO13</a:t>
            </a:r>
            <a:r>
              <a:rPr lang="en-AU" sz="1200" dirty="0">
                <a:solidFill>
                  <a:schemeClr val="tx2">
                    <a:lumMod val="25000"/>
                  </a:schemeClr>
                </a:solidFill>
              </a:rPr>
              <a:t> = Precipitation of Wettest Month</a:t>
            </a:r>
          </a:p>
          <a:p>
            <a:pPr marL="214313" indent="-214313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tx2">
                    <a:lumMod val="25000"/>
                  </a:schemeClr>
                </a:solidFill>
              </a:rPr>
              <a:t>BIO14 </a:t>
            </a:r>
            <a:r>
              <a:rPr lang="en-AU" sz="1200" dirty="0">
                <a:solidFill>
                  <a:schemeClr val="tx2">
                    <a:lumMod val="25000"/>
                  </a:schemeClr>
                </a:solidFill>
              </a:rPr>
              <a:t>= Precipitation of Driest Month</a:t>
            </a:r>
          </a:p>
          <a:p>
            <a:pPr marL="214313" indent="-214313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tx2">
                    <a:lumMod val="25000"/>
                  </a:schemeClr>
                </a:solidFill>
              </a:rPr>
              <a:t>BIO15 </a:t>
            </a:r>
            <a:r>
              <a:rPr lang="en-AU" sz="1200" dirty="0">
                <a:solidFill>
                  <a:schemeClr val="tx2">
                    <a:lumMod val="25000"/>
                  </a:schemeClr>
                </a:solidFill>
              </a:rPr>
              <a:t>= Precipitation Seasonality (Coefficient of Variation)</a:t>
            </a:r>
          </a:p>
          <a:p>
            <a:pPr marL="214313" indent="-214313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tx2">
                    <a:lumMod val="25000"/>
                  </a:schemeClr>
                </a:solidFill>
              </a:rPr>
              <a:t>BIO16 </a:t>
            </a:r>
            <a:r>
              <a:rPr lang="en-AU" sz="1200" dirty="0">
                <a:solidFill>
                  <a:schemeClr val="tx2">
                    <a:lumMod val="25000"/>
                  </a:schemeClr>
                </a:solidFill>
              </a:rPr>
              <a:t>= Precipitation of Wettest Quarter</a:t>
            </a:r>
          </a:p>
          <a:p>
            <a:pPr marL="214313" indent="-214313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tx2">
                    <a:lumMod val="25000"/>
                  </a:schemeClr>
                </a:solidFill>
              </a:rPr>
              <a:t>BIO17</a:t>
            </a:r>
            <a:r>
              <a:rPr lang="en-AU" sz="1200" dirty="0">
                <a:solidFill>
                  <a:schemeClr val="tx2">
                    <a:lumMod val="25000"/>
                  </a:schemeClr>
                </a:solidFill>
              </a:rPr>
              <a:t> = Precipitation of Driest Quarter</a:t>
            </a:r>
          </a:p>
          <a:p>
            <a:pPr marL="214313" indent="-214313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tx2">
                    <a:lumMod val="25000"/>
                  </a:schemeClr>
                </a:solidFill>
              </a:rPr>
              <a:t>BIO18</a:t>
            </a:r>
            <a:r>
              <a:rPr lang="en-AU" sz="1200" dirty="0">
                <a:solidFill>
                  <a:schemeClr val="tx2">
                    <a:lumMod val="25000"/>
                  </a:schemeClr>
                </a:solidFill>
              </a:rPr>
              <a:t> = Precipitation of Warmest Quarter</a:t>
            </a:r>
          </a:p>
          <a:p>
            <a:pPr marL="214313" indent="-214313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tx2">
                    <a:lumMod val="25000"/>
                  </a:schemeClr>
                </a:solidFill>
              </a:rPr>
              <a:t>BIO19</a:t>
            </a:r>
            <a:r>
              <a:rPr lang="en-AU" sz="1200" dirty="0">
                <a:solidFill>
                  <a:schemeClr val="tx2">
                    <a:lumMod val="25000"/>
                  </a:schemeClr>
                </a:solidFill>
              </a:rPr>
              <a:t> = Precipitation of Coldest Quarter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7A3CA1-E2FE-1074-FBDC-0F8518AA39B4}"/>
              </a:ext>
            </a:extLst>
          </p:cNvPr>
          <p:cNvSpPr/>
          <p:nvPr/>
        </p:nvSpPr>
        <p:spPr>
          <a:xfrm>
            <a:off x="716806" y="3032210"/>
            <a:ext cx="3484721" cy="2133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8FB419-1B63-3EA9-F336-58E62C32A1D8}"/>
              </a:ext>
            </a:extLst>
          </p:cNvPr>
          <p:cNvSpPr/>
          <p:nvPr/>
        </p:nvSpPr>
        <p:spPr>
          <a:xfrm>
            <a:off x="716805" y="3332381"/>
            <a:ext cx="3484721" cy="2133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02B1CA-D049-5269-38B9-473156E0464A}"/>
              </a:ext>
            </a:extLst>
          </p:cNvPr>
          <p:cNvSpPr/>
          <p:nvPr/>
        </p:nvSpPr>
        <p:spPr>
          <a:xfrm>
            <a:off x="5030629" y="2026551"/>
            <a:ext cx="3484721" cy="2133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B5F847-FA5E-6F37-201D-51472385B884}"/>
              </a:ext>
            </a:extLst>
          </p:cNvPr>
          <p:cNvSpPr/>
          <p:nvPr/>
        </p:nvSpPr>
        <p:spPr>
          <a:xfrm>
            <a:off x="5030629" y="2847648"/>
            <a:ext cx="3484721" cy="4068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8376A-A8D2-3114-1AA1-29AA71D7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76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A72DE-890A-3C94-8D13-9FEF0E47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Input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9A3E7-65E4-3FB2-97EB-748C3102B6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GFDL-ESM4 model – monthly </a:t>
            </a:r>
            <a:r>
              <a:rPr lang="en-AU" dirty="0" err="1">
                <a:solidFill>
                  <a:schemeClr val="tx2">
                    <a:lumMod val="25000"/>
                  </a:schemeClr>
                </a:solidFill>
              </a:rPr>
              <a:t>tasmax</a:t>
            </a: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, </a:t>
            </a:r>
            <a:r>
              <a:rPr lang="en-AU" dirty="0" err="1">
                <a:solidFill>
                  <a:schemeClr val="tx2">
                    <a:lumMod val="25000"/>
                  </a:schemeClr>
                </a:solidFill>
              </a:rPr>
              <a:t>tasmin</a:t>
            </a: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, precipitation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Due to the size of this dataset we’ve subset it to SEQ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Tomorrow you will use bioclimatic indicators based on a bias-corrected and statistically downscaled version of this dataset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Statistical downscaling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Process of downscaling that relies on statistical relationships between the model and observations in the historical period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Assumes relationship remains the same in the future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43D4D-E00F-E677-1F1C-35897D05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0500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5DDE4-449F-5051-EAAC-D6D16FB4D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does your data look like?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01340-6F4F-E1CF-4588-910B1AE10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765843"/>
            <a:ext cx="3143250" cy="3581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27AF08-A807-AC35-4228-6A2AA89E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04"/>
          <a:stretch/>
        </p:blipFill>
        <p:spPr>
          <a:xfrm>
            <a:off x="5018485" y="869396"/>
            <a:ext cx="3011090" cy="34216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92424-5500-5261-B91C-D554EFC33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9228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ABACD-AE30-C13A-FE07-68BC2868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BAF0-0E19-C612-7856-A631B395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Validating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22CC3-40CB-7F33-E33D-8D002A5A197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Ensure observations and modelled data are comparable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Spatial resolution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Temporal resolution</a:t>
            </a:r>
          </a:p>
          <a:p>
            <a:pPr lvl="1"/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Quantifying performance:</a:t>
            </a:r>
          </a:p>
          <a:p>
            <a:pPr lvl="1"/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pPr lvl="1"/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pPr lvl="1"/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E6BB6-46AE-D4D5-0F8E-E7EFA8BAF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38" r="21917"/>
          <a:stretch/>
        </p:blipFill>
        <p:spPr>
          <a:xfrm>
            <a:off x="5300447" y="20814"/>
            <a:ext cx="3446678" cy="42850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EADC7B-925F-1DD4-676E-9DCBABCDA629}"/>
                  </a:ext>
                </a:extLst>
              </p:cNvPr>
              <p:cNvSpPr txBox="1"/>
              <p:nvPr/>
            </p:nvSpPr>
            <p:spPr>
              <a:xfrm>
                <a:off x="0" y="2989231"/>
                <a:ext cx="4571006" cy="706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350" i="1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AU" sz="135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AU" sz="1350" i="1">
                              <a:solidFill>
                                <a:schemeClr val="tx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AU" sz="1350" i="1">
                                  <a:solidFill>
                                    <a:schemeClr val="tx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AU" sz="1350" i="1">
                                      <a:solidFill>
                                        <a:schemeClr val="tx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AU" sz="1350" i="1">
                                      <a:solidFill>
                                        <a:schemeClr val="tx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AU" sz="1350">
                                      <a:solidFill>
                                        <a:schemeClr val="tx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AU" sz="1350" i="1">
                                      <a:solidFill>
                                        <a:schemeClr val="tx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AU" sz="1350" i="1">
                                          <a:solidFill>
                                            <a:schemeClr val="tx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AU" sz="1350" i="1">
                                              <a:solidFill>
                                                <a:schemeClr val="tx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AU" sz="1350" i="1">
                                                  <a:solidFill>
                                                    <a:schemeClr val="tx2">
                                                      <a:lumMod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AU" sz="1350" i="1">
                                                      <a:solidFill>
                                                        <a:schemeClr val="tx2">
                                                          <a:lumMod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d>
                                                    <m:dPr>
                                                      <m:begChr m:val="{"/>
                                                      <m:endChr m:val="}"/>
                                                      <m:ctrlPr>
                                                        <a:rPr lang="en-AU" sz="1350" i="1">
                                                          <a:solidFill>
                                                            <a:schemeClr val="tx2">
                                                              <a:lumMod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AU" sz="1350" i="1">
                                                          <a:solidFill>
                                                            <a:schemeClr val="tx2">
                                                              <a:lumMod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𝑚𝑜𝑑𝑒𝑙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en-AU" sz="1350" i="1">
                                                      <a:solidFill>
                                                        <a:schemeClr val="tx2">
                                                          <a:lumMod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AU" sz="1350">
                                                  <a:solidFill>
                                                    <a:schemeClr val="tx2">
                                                      <a:lumMod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AU" sz="1350" i="1">
                                                      <a:solidFill>
                                                        <a:schemeClr val="tx2">
                                                          <a:lumMod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d>
                                                    <m:dPr>
                                                      <m:begChr m:val="{"/>
                                                      <m:endChr m:val="}"/>
                                                      <m:ctrlPr>
                                                        <a:rPr lang="en-AU" sz="1350" i="1">
                                                          <a:solidFill>
                                                            <a:schemeClr val="tx2">
                                                              <a:lumMod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AU" sz="1350" i="1">
                                                          <a:solidFill>
                                                            <a:schemeClr val="tx2">
                                                              <a:lumMod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𝑜𝑏𝑠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en-AU" sz="1350" i="1">
                                                      <a:solidFill>
                                                        <a:schemeClr val="tx2">
                                                          <a:lumMod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AU" sz="1350">
                                              <a:solidFill>
                                                <a:schemeClr val="tx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AU" sz="1350" i="1">
                                          <a:solidFill>
                                            <a:schemeClr val="tx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nary>
                            </m:e>
                          </m:d>
                          <m:r>
                            <a:rPr lang="en-AU" sz="1350">
                              <a:solidFill>
                                <a:schemeClr val="tx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AU" sz="1350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EADC7B-925F-1DD4-676E-9DCBABCDA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89231"/>
                <a:ext cx="4571006" cy="7061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414315-D800-C582-372B-098685DEA98F}"/>
                  </a:ext>
                </a:extLst>
              </p:cNvPr>
              <p:cNvSpPr txBox="1"/>
              <p:nvPr/>
            </p:nvSpPr>
            <p:spPr>
              <a:xfrm>
                <a:off x="150579" y="3750080"/>
                <a:ext cx="4571006" cy="5557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350" i="1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en-AU" sz="135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AU" sz="1350" i="1">
                              <a:solidFill>
                                <a:schemeClr val="tx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1350" i="1">
                                  <a:solidFill>
                                    <a:schemeClr val="tx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1350">
                                  <a:solidFill>
                                    <a:schemeClr val="tx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sz="1350" i="1">
                                  <a:solidFill>
                                    <a:schemeClr val="tx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AU" sz="1350" i="1">
                                  <a:solidFill>
                                    <a:schemeClr val="tx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AU" sz="1350" i="1">
                                  <a:solidFill>
                                    <a:schemeClr val="tx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AU" sz="1350">
                                  <a:solidFill>
                                    <a:schemeClr val="tx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sz="1350" i="1">
                                  <a:solidFill>
                                    <a:schemeClr val="tx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AU" sz="1350" i="1">
                                      <a:solidFill>
                                        <a:schemeClr val="tx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sz="1350" i="1">
                                          <a:solidFill>
                                            <a:schemeClr val="tx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AU" sz="1350" i="1">
                                              <a:solidFill>
                                                <a:schemeClr val="tx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en-AU" sz="1350" i="1">
                                                  <a:solidFill>
                                                    <a:schemeClr val="tx2">
                                                      <a:lumMod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AU" sz="1350" i="1">
                                                  <a:solidFill>
                                                    <a:schemeClr val="tx2">
                                                      <a:lumMod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𝑚𝑜𝑑𝑒𝑙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AU" sz="1350" i="1">
                                              <a:solidFill>
                                                <a:schemeClr val="tx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AU" sz="1350">
                                          <a:solidFill>
                                            <a:schemeClr val="tx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AU" sz="1350" i="1">
                                              <a:solidFill>
                                                <a:schemeClr val="tx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en-AU" sz="1350" i="1">
                                                  <a:solidFill>
                                                    <a:schemeClr val="tx2">
                                                      <a:lumMod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AU" sz="1350" i="1">
                                                  <a:solidFill>
                                                    <a:schemeClr val="tx2">
                                                      <a:lumMod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𝑜𝑏𝑠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AU" sz="1350" i="1">
                                              <a:solidFill>
                                                <a:schemeClr val="tx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AU" sz="1350" i="1">
                                              <a:solidFill>
                                                <a:schemeClr val="tx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en-AU" sz="1350" i="1">
                                                  <a:solidFill>
                                                    <a:schemeClr val="tx2">
                                                      <a:lumMod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AU" sz="1350" i="1">
                                                  <a:solidFill>
                                                    <a:schemeClr val="tx2">
                                                      <a:lumMod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𝑜𝑏𝑠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AU" sz="1350" i="1">
                                              <a:solidFill>
                                                <a:schemeClr val="tx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lang="en-AU" sz="1350">
                              <a:solidFill>
                                <a:schemeClr val="tx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×100</m:t>
                          </m:r>
                        </m:e>
                      </m:d>
                    </m:oMath>
                  </m:oMathPara>
                </a14:m>
                <a:endParaRPr lang="en-AU" sz="135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414315-D800-C582-372B-098685DEA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79" y="3750080"/>
                <a:ext cx="4571006" cy="555793"/>
              </a:xfrm>
              <a:prstGeom prst="rect">
                <a:avLst/>
              </a:prstGeom>
              <a:blipFill>
                <a:blip r:embed="rId4"/>
                <a:stretch>
                  <a:fillRect t="-126374" b="-19011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C4C9F-40FA-77A0-650E-79FFAD6E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947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D5823-616C-96A9-6D16-B964D1757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6C402-C5CA-9558-8AF7-56961CA1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Spatial Averages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117450-CABE-F9F1-3713-E4E9243D68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1298575"/>
            <a:ext cx="4131011" cy="2889250"/>
          </a:xfrm>
        </p:spPr>
        <p:txBody>
          <a:bodyPr>
            <a:normAutofit lnSpcReduction="10000"/>
          </a:bodyPr>
          <a:lstStyle/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Average of cut raster considers all cells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b="1" dirty="0">
                <a:solidFill>
                  <a:schemeClr val="tx2">
                    <a:lumMod val="25000"/>
                  </a:schemeClr>
                </a:solidFill>
              </a:rPr>
              <a:t>terra::extract</a:t>
            </a: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 weights the mean by the area within the shapefile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More precise results, especially for smaller shapefiles</a:t>
            </a:r>
          </a:p>
          <a:p>
            <a:pPr lvl="1"/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F05FE-6493-86C0-841D-8E961F5EB5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031"/>
          <a:stretch/>
        </p:blipFill>
        <p:spPr>
          <a:xfrm>
            <a:off x="74841" y="937440"/>
            <a:ext cx="4497159" cy="33769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9DEE22-F123-E8B7-9E73-A47B3A06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5693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9A7CE-7FFE-62C4-FD3C-4E1F9F085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29" y="1723719"/>
            <a:ext cx="8306183" cy="994172"/>
          </a:xfrm>
        </p:spPr>
        <p:txBody>
          <a:bodyPr/>
          <a:lstStyle/>
          <a:p>
            <a:r>
              <a:rPr lang="en-AU" dirty="0"/>
              <a:t>Who are you?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E4F830-BE3F-C047-31C7-FE417983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8207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4797-A0DB-7820-A8CF-395A6C83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does your data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B1EB7-5674-1695-243C-27DE2F45E9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What are the final bioclimatic indicators?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How are they changing over time?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Do these changes make sense?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95F78-FDE4-759F-688B-38B325EB5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4642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1460-1A53-CACD-5AF5-6123719D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B0803-59F1-C6BC-B6B5-6FA2C9993D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There’s a lot of data available. Think about the question you’re asking and what you need before getting the data.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Always check your units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Plotting is a good way to check your data to make sure the numbers make sense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Calculate ensemble average at the end! 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If you work with python and R – the indexing is different!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16646-4A1A-4A08-8F90-DD5F100E3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9297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eader image for ICCB 2025">
            <a:extLst>
              <a:ext uri="{FF2B5EF4-FFF2-40B4-BE49-F238E27FC236}">
                <a16:creationId xmlns:a16="http://schemas.microsoft.com/office/drawing/2014/main" id="{25FF1D0D-3284-2700-960B-8A4FF3DDA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4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99C56-CB43-8B1F-B8B1-A71DA2CF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29" y="1544292"/>
            <a:ext cx="8306183" cy="994172"/>
          </a:xfrm>
        </p:spPr>
        <p:txBody>
          <a:bodyPr>
            <a:normAutofit fontScale="90000"/>
          </a:bodyPr>
          <a:lstStyle/>
          <a:p>
            <a:r>
              <a:rPr lang="en-AU" sz="2700" dirty="0"/>
              <a:t>Open-source geospatial tools for conservation under climate change - A Koala case study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2C02D6-D4BB-8E9D-D69F-C0646E44E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513550"/>
              </p:ext>
            </p:extLst>
          </p:nvPr>
        </p:nvGraphicFramePr>
        <p:xfrm>
          <a:off x="403622" y="2471501"/>
          <a:ext cx="8336755" cy="1760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351">
                  <a:extLst>
                    <a:ext uri="{9D8B030D-6E8A-4147-A177-3AD203B41FA5}">
                      <a16:colId xmlns:a16="http://schemas.microsoft.com/office/drawing/2014/main" val="3997745817"/>
                    </a:ext>
                  </a:extLst>
                </a:gridCol>
                <a:gridCol w="1667351">
                  <a:extLst>
                    <a:ext uri="{9D8B030D-6E8A-4147-A177-3AD203B41FA5}">
                      <a16:colId xmlns:a16="http://schemas.microsoft.com/office/drawing/2014/main" val="2619779382"/>
                    </a:ext>
                  </a:extLst>
                </a:gridCol>
                <a:gridCol w="1667351">
                  <a:extLst>
                    <a:ext uri="{9D8B030D-6E8A-4147-A177-3AD203B41FA5}">
                      <a16:colId xmlns:a16="http://schemas.microsoft.com/office/drawing/2014/main" val="3805414486"/>
                    </a:ext>
                  </a:extLst>
                </a:gridCol>
                <a:gridCol w="1667351">
                  <a:extLst>
                    <a:ext uri="{9D8B030D-6E8A-4147-A177-3AD203B41FA5}">
                      <a16:colId xmlns:a16="http://schemas.microsoft.com/office/drawing/2014/main" val="951778158"/>
                    </a:ext>
                  </a:extLst>
                </a:gridCol>
                <a:gridCol w="1667351">
                  <a:extLst>
                    <a:ext uri="{9D8B030D-6E8A-4147-A177-3AD203B41FA5}">
                      <a16:colId xmlns:a16="http://schemas.microsoft.com/office/drawing/2014/main" val="4082001275"/>
                    </a:ext>
                  </a:extLst>
                </a:gridCol>
              </a:tblGrid>
              <a:tr h="395533">
                <a:tc>
                  <a:txBody>
                    <a:bodyPr/>
                    <a:lstStyle/>
                    <a:p>
                      <a:r>
                        <a:rPr lang="en-AU" sz="1000" dirty="0"/>
                        <a:t>Session 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AU" sz="1000" dirty="0"/>
                        <a:t>Session 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AU" sz="1000" dirty="0"/>
                        <a:t>Session 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AU" sz="1000" dirty="0"/>
                        <a:t>Session 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AU" sz="1000" dirty="0"/>
                        <a:t>Session 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59864431"/>
                  </a:ext>
                </a:extLst>
              </a:tr>
              <a:tr h="682700">
                <a:tc>
                  <a:txBody>
                    <a:bodyPr/>
                    <a:lstStyle/>
                    <a:p>
                      <a:r>
                        <a:rPr lang="en-AU" sz="10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Intro to geospatial data and tools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AU" sz="10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Downscaled climate projections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AU" sz="10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Koala SDMs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AU" sz="10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Spatial conservation planning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AU" sz="10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Making maps with QGIS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438999135"/>
                  </a:ext>
                </a:extLst>
              </a:tr>
              <a:tr h="682700">
                <a:tc>
                  <a:txBody>
                    <a:bodyPr/>
                    <a:lstStyle/>
                    <a:p>
                      <a:r>
                        <a:rPr lang="en-AU" sz="11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Jason Flower, Mitch Rudge, Catherine Kim, EcoCommons team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AU" sz="1100" b="0" i="0" u="none" strike="noStrike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Ralph Trancoso, Sarah Chapman, Rohan Eccles</a:t>
                      </a:r>
                      <a:endParaRPr lang="en-AU" sz="11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AU" sz="11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Charlotte Patterson, Scott Forrest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AU" sz="11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Brooke Williams, Caitie Kuemple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AU" sz="11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Emma Hain, Nyall Dawson, Jason Flower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7425303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954C3EC-1CD2-8F3C-77DC-A3E6E1077B21}"/>
              </a:ext>
            </a:extLst>
          </p:cNvPr>
          <p:cNvSpPr/>
          <p:nvPr/>
        </p:nvSpPr>
        <p:spPr>
          <a:xfrm>
            <a:off x="2046474" y="2442925"/>
            <a:ext cx="1686541" cy="180975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2F0A0-8EFC-D0EA-6989-87432BB48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414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6DA31-9CB9-EE9B-F9FA-21CDAFF9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4A3AF-E63A-DC17-5D43-366DC92FBE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Background on downscaled climate projections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R scripts (~ 30 mins each)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Importing, plotting, </a:t>
            </a:r>
            <a:r>
              <a:rPr lang="en-AU" dirty="0" err="1">
                <a:solidFill>
                  <a:schemeClr val="tx2">
                    <a:lumMod val="25000"/>
                  </a:schemeClr>
                </a:solidFill>
              </a:rPr>
              <a:t>subsetting</a:t>
            </a: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 climate projections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Calculating ensemble mean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Validating data and calculating bioclimatic indices</a:t>
            </a:r>
          </a:p>
          <a:p>
            <a:pPr lvl="1"/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Start installing packages while we talk!</a:t>
            </a:r>
          </a:p>
          <a:p>
            <a:pPr lvl="1"/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terra, </a:t>
            </a:r>
            <a:r>
              <a:rPr lang="en-AU" dirty="0" err="1">
                <a:solidFill>
                  <a:schemeClr val="tx2">
                    <a:lumMod val="25000"/>
                  </a:schemeClr>
                </a:solidFill>
              </a:rPr>
              <a:t>dplyr</a:t>
            </a: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, sf, ggplot2, </a:t>
            </a:r>
            <a:r>
              <a:rPr lang="en-AU" dirty="0" err="1">
                <a:solidFill>
                  <a:schemeClr val="tx2">
                    <a:lumMod val="25000"/>
                  </a:schemeClr>
                </a:solidFill>
              </a:rPr>
              <a:t>dismo</a:t>
            </a: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, </a:t>
            </a:r>
            <a:r>
              <a:rPr lang="en-AU" dirty="0" err="1">
                <a:solidFill>
                  <a:schemeClr val="tx2">
                    <a:lumMod val="25000"/>
                  </a:schemeClr>
                </a:solidFill>
              </a:rPr>
              <a:t>rasterVis</a:t>
            </a: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, reshape</a:t>
            </a:r>
          </a:p>
          <a:p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DAE28-F7DD-F701-9F59-D9CFD3E6ADF9}"/>
              </a:ext>
            </a:extLst>
          </p:cNvPr>
          <p:cNvSpPr txBox="1"/>
          <p:nvPr/>
        </p:nvSpPr>
        <p:spPr>
          <a:xfrm>
            <a:off x="3825689" y="427642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350" dirty="0">
                <a:hlinkClick r:id="rId2"/>
              </a:rPr>
              <a:t>https://github.com/sdesrosiers1989/ICCB_Projections</a:t>
            </a:r>
            <a:endParaRPr lang="en-AU" sz="1350" dirty="0"/>
          </a:p>
        </p:txBody>
      </p:sp>
      <p:pic>
        <p:nvPicPr>
          <p:cNvPr id="2050" name="Picture 2" descr="GitHub Download PNG Image | PNG Mart">
            <a:extLst>
              <a:ext uri="{FF2B5EF4-FFF2-40B4-BE49-F238E27FC236}">
                <a16:creationId xmlns:a16="http://schemas.microsoft.com/office/drawing/2014/main" id="{B39C0032-C04D-AD9B-8472-4F9C01BEF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233" y="243413"/>
            <a:ext cx="968189" cy="64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D69F8-0DB2-51B9-3BAC-D5088161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1233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6767-B865-CB6B-4630-EF5D4EAF54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07950"/>
            <a:ext cx="8305800" cy="993775"/>
          </a:xfrm>
        </p:spPr>
        <p:txBody>
          <a:bodyPr/>
          <a:lstStyle/>
          <a:p>
            <a:r>
              <a:rPr lang="en-AU" dirty="0"/>
              <a:t>What is a climate model?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754958-C2DB-E2EE-1A48-A89BDA374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258450"/>
            <a:ext cx="3135243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AA24A1-7D01-3A93-7A02-5823D7237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920" y="818822"/>
            <a:ext cx="4070395" cy="385985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E100C-5DF0-F125-EE3E-34CD196D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390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8931-92C3-4F69-AE6F-15DAA606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What are downscaled climate projections?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028A5-C4F1-4903-9C87-FE336FB8DC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68580" tIns="34290" rIns="68580" bIns="34290" rtlCol="0" anchor="t"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Global climate models (GCMs) have a spatial resolution of 100 – 200km</a:t>
            </a:r>
          </a:p>
          <a:p>
            <a:pPr>
              <a:lnSpc>
                <a:spcPct val="110000"/>
              </a:lnSpc>
            </a:pPr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CMIP (Coupled Model Intercomparison Project) – major international modelling effort which feeds into IPCC reports</a:t>
            </a:r>
          </a:p>
          <a:p>
            <a:pPr lvl="1">
              <a:lnSpc>
                <a:spcPct val="110000"/>
              </a:lnSpc>
            </a:pP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Currently on CMIP6</a:t>
            </a:r>
          </a:p>
          <a:p>
            <a:pPr>
              <a:lnSpc>
                <a:spcPct val="110000"/>
              </a:lnSpc>
            </a:pPr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Dynamical downscaling – running a higher resolution model with the inputs of a coarser resolution model (i.e., GCM) to improve the resolution of your data</a:t>
            </a:r>
          </a:p>
          <a:p>
            <a:pPr>
              <a:lnSpc>
                <a:spcPct val="110000"/>
              </a:lnSpc>
            </a:pPr>
            <a:endParaRPr lang="en-AU" dirty="0">
              <a:solidFill>
                <a:srgbClr val="5A5A5A"/>
              </a:solidFill>
              <a:cs typeface="Arial"/>
            </a:endParaRPr>
          </a:p>
          <a:p>
            <a:pPr>
              <a:lnSpc>
                <a:spcPct val="110000"/>
              </a:lnSpc>
            </a:pPr>
            <a:endParaRPr lang="en-AU" dirty="0">
              <a:solidFill>
                <a:srgbClr val="5A5A5A"/>
              </a:solidFill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en-AU" dirty="0">
              <a:solidFill>
                <a:srgbClr val="5A5A5A"/>
              </a:solidFill>
              <a:cs typeface="Arial"/>
            </a:endParaRPr>
          </a:p>
          <a:p>
            <a:pPr>
              <a:lnSpc>
                <a:spcPct val="110000"/>
              </a:lnSpc>
            </a:pPr>
            <a:endParaRPr lang="en-AU" i="1" dirty="0">
              <a:solidFill>
                <a:srgbClr val="779DAF"/>
              </a:solidFill>
              <a:cs typeface="Arial" panose="020B060402020202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718A7-D9A4-C89F-AF9C-A86D7FD3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4528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727965A-8DF0-50A1-6532-EA7843F2FB52}"/>
              </a:ext>
            </a:extLst>
          </p:cNvPr>
          <p:cNvSpPr txBox="1"/>
          <p:nvPr/>
        </p:nvSpPr>
        <p:spPr>
          <a:xfrm>
            <a:off x="-1283881" y="303028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5B144E11-C94C-71E9-D807-62C2BEE00A5B}"/>
              </a:ext>
            </a:extLst>
          </p:cNvPr>
          <p:cNvGrpSpPr/>
          <p:nvPr/>
        </p:nvGrpSpPr>
        <p:grpSpPr>
          <a:xfrm>
            <a:off x="-25274" y="2180175"/>
            <a:ext cx="2308178" cy="2978166"/>
            <a:chOff x="-66799" y="2902334"/>
            <a:chExt cx="3077570" cy="3970887"/>
          </a:xfrm>
        </p:grpSpPr>
        <p:pic>
          <p:nvPicPr>
            <p:cNvPr id="1026" name="Picture 2" descr="Map&#10;&#10;Description automatically generated">
              <a:extLst>
                <a:ext uri="{FF2B5EF4-FFF2-40B4-BE49-F238E27FC236}">
                  <a16:creationId xmlns:a16="http://schemas.microsoft.com/office/drawing/2014/main" id="{1CB7A6EC-82A4-06F9-26B7-77FD91A72C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0" y="2902334"/>
              <a:ext cx="2649015" cy="3345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F8410E5-DD16-AE2A-A145-933A934C8763}"/>
                </a:ext>
              </a:extLst>
            </p:cNvPr>
            <p:cNvGrpSpPr/>
            <p:nvPr/>
          </p:nvGrpSpPr>
          <p:grpSpPr>
            <a:xfrm>
              <a:off x="-66799" y="6209620"/>
              <a:ext cx="3077570" cy="663601"/>
              <a:chOff x="155921" y="4977265"/>
              <a:chExt cx="3077570" cy="66360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2A7BB2B3-32A9-B38D-3F5C-BCEFF0D216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755" y="5214908"/>
                <a:ext cx="200025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9" name="Picture 5">
                <a:extLst>
                  <a:ext uri="{FF2B5EF4-FFF2-40B4-BE49-F238E27FC236}">
                    <a16:creationId xmlns:a16="http://schemas.microsoft.com/office/drawing/2014/main" id="{5D5AEAE0-BDAC-F84C-E448-A3FBE0DEBC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755" y="5401673"/>
                <a:ext cx="200025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200DB83-977E-A67F-28A1-6B8C31E98B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1538" y="5230381"/>
                <a:ext cx="200025" cy="142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1" name="Picture 7">
                <a:extLst>
                  <a:ext uri="{FF2B5EF4-FFF2-40B4-BE49-F238E27FC236}">
                    <a16:creationId xmlns:a16="http://schemas.microsoft.com/office/drawing/2014/main" id="{0FD1005F-B23C-3429-0A82-F15A0AF3F3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9507" y="5396934"/>
                <a:ext cx="200025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7AC6ADA6-883C-B585-476B-7A86A5ABFB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8072" y="5226061"/>
                <a:ext cx="200025" cy="15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9">
                <a:extLst>
                  <a:ext uri="{FF2B5EF4-FFF2-40B4-BE49-F238E27FC236}">
                    <a16:creationId xmlns:a16="http://schemas.microsoft.com/office/drawing/2014/main" id="{30EA9CA6-7011-C116-3121-106B185087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7597" y="5412826"/>
                <a:ext cx="190500" cy="142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7" name="TextBox 28">
                <a:extLst>
                  <a:ext uri="{FF2B5EF4-FFF2-40B4-BE49-F238E27FC236}">
                    <a16:creationId xmlns:a16="http://schemas.microsoft.com/office/drawing/2014/main" id="{01FE619F-34C9-A253-B791-95D39ED89DF8}"/>
                  </a:ext>
                </a:extLst>
              </p:cNvPr>
              <p:cNvSpPr txBox="1"/>
              <p:nvPr/>
            </p:nvSpPr>
            <p:spPr>
              <a:xfrm>
                <a:off x="427998" y="5142372"/>
                <a:ext cx="828175" cy="290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61290">
                  <a:lnSpc>
                    <a:spcPct val="107000"/>
                  </a:lnSpc>
                  <a:spcAft>
                    <a:spcPts val="458"/>
                  </a:spcAft>
                </a:pPr>
                <a:r>
                  <a:rPr lang="en-AU" sz="800" i="1" dirty="0">
                    <a:solidFill>
                      <a:prstClr val="black"/>
                    </a:solidFill>
                    <a:latin typeface="Calibri" panose="020F0502020204030204"/>
                  </a:rPr>
                  <a:t>Equatorial</a:t>
                </a:r>
                <a:endParaRPr lang="en-AU" sz="8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024" name="TextBox 29">
                <a:extLst>
                  <a:ext uri="{FF2B5EF4-FFF2-40B4-BE49-F238E27FC236}">
                    <a16:creationId xmlns:a16="http://schemas.microsoft.com/office/drawing/2014/main" id="{5DFBFA3D-1702-5249-608B-19D55593EF15}"/>
                  </a:ext>
                </a:extLst>
              </p:cNvPr>
              <p:cNvSpPr txBox="1"/>
              <p:nvPr/>
            </p:nvSpPr>
            <p:spPr>
              <a:xfrm>
                <a:off x="438749" y="5326976"/>
                <a:ext cx="705311" cy="290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61290">
                  <a:lnSpc>
                    <a:spcPct val="107000"/>
                  </a:lnSpc>
                  <a:spcAft>
                    <a:spcPts val="458"/>
                  </a:spcAft>
                </a:pPr>
                <a:r>
                  <a:rPr lang="en-AU" sz="800" i="1" dirty="0">
                    <a:solidFill>
                      <a:prstClr val="black"/>
                    </a:solidFill>
                    <a:latin typeface="Calibri" panose="020F0502020204030204"/>
                  </a:rPr>
                  <a:t>Tropical</a:t>
                </a:r>
                <a:endParaRPr lang="en-AU" sz="8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025" name="TextBox 30">
                <a:extLst>
                  <a:ext uri="{FF2B5EF4-FFF2-40B4-BE49-F238E27FC236}">
                    <a16:creationId xmlns:a16="http://schemas.microsoft.com/office/drawing/2014/main" id="{6F530ABC-A178-6C78-CDD3-AF7F2A5DD74E}"/>
                  </a:ext>
                </a:extLst>
              </p:cNvPr>
              <p:cNvSpPr txBox="1"/>
              <p:nvPr/>
            </p:nvSpPr>
            <p:spPr>
              <a:xfrm>
                <a:off x="1409531" y="5153524"/>
                <a:ext cx="1004504" cy="290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61290">
                  <a:lnSpc>
                    <a:spcPct val="107000"/>
                  </a:lnSpc>
                  <a:spcAft>
                    <a:spcPts val="458"/>
                  </a:spcAft>
                </a:pPr>
                <a:r>
                  <a:rPr lang="en-AU" sz="800" i="1" dirty="0">
                    <a:solidFill>
                      <a:prstClr val="black"/>
                    </a:solidFill>
                    <a:latin typeface="Calibri" panose="020F0502020204030204"/>
                  </a:rPr>
                  <a:t>Sub-tropical</a:t>
                </a:r>
                <a:endParaRPr lang="en-AU" sz="8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027" name="TextBox 31">
                <a:extLst>
                  <a:ext uri="{FF2B5EF4-FFF2-40B4-BE49-F238E27FC236}">
                    <a16:creationId xmlns:a16="http://schemas.microsoft.com/office/drawing/2014/main" id="{211D0BD0-434D-4ED8-D243-A7BC53963359}"/>
                  </a:ext>
                </a:extLst>
              </p:cNvPr>
              <p:cNvSpPr txBox="1"/>
              <p:nvPr/>
            </p:nvSpPr>
            <p:spPr>
              <a:xfrm>
                <a:off x="1426375" y="5340506"/>
                <a:ext cx="849586" cy="290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61290">
                  <a:lnSpc>
                    <a:spcPct val="107000"/>
                  </a:lnSpc>
                  <a:spcAft>
                    <a:spcPts val="458"/>
                  </a:spcAft>
                </a:pPr>
                <a:r>
                  <a:rPr lang="en-AU" sz="800" i="1" dirty="0">
                    <a:solidFill>
                      <a:prstClr val="black"/>
                    </a:solidFill>
                    <a:latin typeface="Calibri" panose="020F0502020204030204"/>
                  </a:rPr>
                  <a:t>Temperate</a:t>
                </a:r>
                <a:endParaRPr lang="en-AU" sz="8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034" name="TextBox 32">
                <a:extLst>
                  <a:ext uri="{FF2B5EF4-FFF2-40B4-BE49-F238E27FC236}">
                    <a16:creationId xmlns:a16="http://schemas.microsoft.com/office/drawing/2014/main" id="{336646C3-DDAE-53DC-527C-CB55DDCF6E4E}"/>
                  </a:ext>
                </a:extLst>
              </p:cNvPr>
              <p:cNvSpPr txBox="1"/>
              <p:nvPr/>
            </p:nvSpPr>
            <p:spPr>
              <a:xfrm>
                <a:off x="2416066" y="5350701"/>
                <a:ext cx="523329" cy="290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61290">
                  <a:lnSpc>
                    <a:spcPct val="107000"/>
                  </a:lnSpc>
                  <a:spcAft>
                    <a:spcPts val="458"/>
                  </a:spcAft>
                </a:pPr>
                <a:r>
                  <a:rPr lang="en-AU" sz="800" i="1" dirty="0">
                    <a:solidFill>
                      <a:prstClr val="black"/>
                    </a:solidFill>
                    <a:latin typeface="Calibri" panose="020F0502020204030204"/>
                  </a:rPr>
                  <a:t>Arid</a:t>
                </a:r>
                <a:endParaRPr lang="en-AU" sz="8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035" name="TextBox 33">
                <a:extLst>
                  <a:ext uri="{FF2B5EF4-FFF2-40B4-BE49-F238E27FC236}">
                    <a16:creationId xmlns:a16="http://schemas.microsoft.com/office/drawing/2014/main" id="{97A5F9A3-AE4A-92C0-4C72-BB794AE5C260}"/>
                  </a:ext>
                </a:extLst>
              </p:cNvPr>
              <p:cNvSpPr txBox="1"/>
              <p:nvPr/>
            </p:nvSpPr>
            <p:spPr>
              <a:xfrm>
                <a:off x="2416384" y="5169024"/>
                <a:ext cx="817107" cy="290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61290">
                  <a:lnSpc>
                    <a:spcPct val="107000"/>
                  </a:lnSpc>
                  <a:spcAft>
                    <a:spcPts val="458"/>
                  </a:spcAft>
                </a:pPr>
                <a:r>
                  <a:rPr lang="en-AU" sz="800" i="1" dirty="0">
                    <a:solidFill>
                      <a:prstClr val="black"/>
                    </a:solidFill>
                    <a:latin typeface="Calibri" panose="020F0502020204030204"/>
                  </a:rPr>
                  <a:t>Savannah</a:t>
                </a:r>
                <a:endParaRPr lang="en-AU" sz="8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036" name="TextBox 190">
                <a:extLst>
                  <a:ext uri="{FF2B5EF4-FFF2-40B4-BE49-F238E27FC236}">
                    <a16:creationId xmlns:a16="http://schemas.microsoft.com/office/drawing/2014/main" id="{6C314938-6854-3B2E-67B1-815C8CD72678}"/>
                  </a:ext>
                </a:extLst>
              </p:cNvPr>
              <p:cNvSpPr txBox="1"/>
              <p:nvPr/>
            </p:nvSpPr>
            <p:spPr>
              <a:xfrm>
                <a:off x="155921" y="4977265"/>
                <a:ext cx="2272869" cy="286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61290">
                  <a:lnSpc>
                    <a:spcPct val="107000"/>
                  </a:lnSpc>
                  <a:spcAft>
                    <a:spcPts val="458"/>
                  </a:spcAft>
                </a:pPr>
                <a:r>
                  <a:rPr lang="en-US" sz="8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C</a:t>
                </a:r>
                <a:r>
                  <a:rPr lang="en-AU" sz="80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LIMATE  REGIONS</a:t>
                </a:r>
              </a:p>
            </p:txBody>
          </p:sp>
        </p:grpSp>
        <p:pic>
          <p:nvPicPr>
            <p:cNvPr id="1040" name="Picture 11" descr="Coral reefs like the Great Barrier Reef off the coast of Queensland, Australia, support diverse marine populations in unique underwater ecosystems.">
              <a:extLst>
                <a:ext uri="{FF2B5EF4-FFF2-40B4-BE49-F238E27FC236}">
                  <a16:creationId xmlns:a16="http://schemas.microsoft.com/office/drawing/2014/main" id="{DE7FBB23-6827-7724-5ADC-7E3DA98B7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3340" y="3891824"/>
              <a:ext cx="1002177" cy="675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2" name="TextBox 1041">
            <a:extLst>
              <a:ext uri="{FF2B5EF4-FFF2-40B4-BE49-F238E27FC236}">
                <a16:creationId xmlns:a16="http://schemas.microsoft.com/office/drawing/2014/main" id="{91DE07C5-F3E5-FA5C-129C-C1BB69827541}"/>
              </a:ext>
            </a:extLst>
          </p:cNvPr>
          <p:cNvSpPr txBox="1"/>
          <p:nvPr/>
        </p:nvSpPr>
        <p:spPr>
          <a:xfrm>
            <a:off x="1" y="0"/>
            <a:ext cx="804914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2100" b="1" dirty="0">
                <a:latin typeface="+mj-lt"/>
              </a:rPr>
              <a:t>Why downscaling?</a:t>
            </a:r>
            <a:endParaRPr lang="en-AU" sz="2100" b="1" i="1" dirty="0">
              <a:latin typeface="+mj-lt"/>
            </a:endParaRPr>
          </a:p>
        </p:txBody>
      </p:sp>
      <p:pic>
        <p:nvPicPr>
          <p:cNvPr id="1045" name="Graphic 1044" descr="Tornado with solid fill">
            <a:extLst>
              <a:ext uri="{FF2B5EF4-FFF2-40B4-BE49-F238E27FC236}">
                <a16:creationId xmlns:a16="http://schemas.microsoft.com/office/drawing/2014/main" id="{AB7702CF-DB69-8054-8CA8-172D1B0EBA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8126" y="2418334"/>
            <a:ext cx="536072" cy="536072"/>
          </a:xfrm>
          <a:prstGeom prst="rect">
            <a:avLst/>
          </a:prstGeom>
        </p:spPr>
      </p:pic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7F279B5A-8EC9-749F-755A-DD9B2CE13353}"/>
              </a:ext>
            </a:extLst>
          </p:cNvPr>
          <p:cNvGrpSpPr/>
          <p:nvPr/>
        </p:nvGrpSpPr>
        <p:grpSpPr>
          <a:xfrm>
            <a:off x="852326" y="356161"/>
            <a:ext cx="4283554" cy="1969292"/>
            <a:chOff x="1136434" y="474881"/>
            <a:chExt cx="5711406" cy="2625723"/>
          </a:xfrm>
        </p:grpSpPr>
        <p:pic>
          <p:nvPicPr>
            <p:cNvPr id="1044" name="Picture 1043">
              <a:extLst>
                <a:ext uri="{FF2B5EF4-FFF2-40B4-BE49-F238E27FC236}">
                  <a16:creationId xmlns:a16="http://schemas.microsoft.com/office/drawing/2014/main" id="{6C7D2930-51AB-9894-4022-2D194E74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77917" y="776137"/>
              <a:ext cx="4878445" cy="2324467"/>
            </a:xfrm>
            <a:prstGeom prst="rect">
              <a:avLst/>
            </a:prstGeom>
          </p:spPr>
        </p:pic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3F31BF16-01FD-04E3-A31D-5815DBEAC37F}"/>
                </a:ext>
              </a:extLst>
            </p:cNvPr>
            <p:cNvSpPr txBox="1"/>
            <p:nvPr/>
          </p:nvSpPr>
          <p:spPr>
            <a:xfrm>
              <a:off x="1136434" y="474881"/>
              <a:ext cx="571140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50" dirty="0">
                  <a:solidFill>
                    <a:schemeClr val="tx2">
                      <a:lumMod val="25000"/>
                    </a:schemeClr>
                  </a:solidFill>
                </a:rPr>
                <a:t>1) Global models do not represent well our climate</a:t>
              </a:r>
            </a:p>
          </p:txBody>
        </p:sp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C551EC6A-660A-53C9-301D-4DBA696D6176}"/>
              </a:ext>
            </a:extLst>
          </p:cNvPr>
          <p:cNvSpPr txBox="1"/>
          <p:nvPr/>
        </p:nvSpPr>
        <p:spPr>
          <a:xfrm>
            <a:off x="-36762" y="1743038"/>
            <a:ext cx="163595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50" dirty="0">
                <a:solidFill>
                  <a:schemeClr val="tx2">
                    <a:lumMod val="25000"/>
                  </a:schemeClr>
                </a:solidFill>
              </a:rPr>
              <a:t>3) QLD climate and features are unique</a:t>
            </a:r>
          </a:p>
        </p:txBody>
      </p: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4FF1F40E-5A98-CA91-8E7F-21952D3E78D1}"/>
              </a:ext>
            </a:extLst>
          </p:cNvPr>
          <p:cNvGrpSpPr/>
          <p:nvPr/>
        </p:nvGrpSpPr>
        <p:grpSpPr>
          <a:xfrm>
            <a:off x="5330766" y="139632"/>
            <a:ext cx="3813234" cy="4972050"/>
            <a:chOff x="7107688" y="186176"/>
            <a:chExt cx="5084312" cy="66294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050111-3DC8-DC65-8BAB-A229971F6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35"/>
            <a:stretch/>
          </p:blipFill>
          <p:spPr>
            <a:xfrm>
              <a:off x="7107688" y="186176"/>
              <a:ext cx="5084312" cy="6629400"/>
            </a:xfrm>
            <a:prstGeom prst="rect">
              <a:avLst/>
            </a:prstGeom>
          </p:spPr>
        </p:pic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EA6AFDC9-308C-2D9D-DEFF-C828A22A60ED}"/>
                </a:ext>
              </a:extLst>
            </p:cNvPr>
            <p:cNvSpPr txBox="1"/>
            <p:nvPr/>
          </p:nvSpPr>
          <p:spPr>
            <a:xfrm>
              <a:off x="8789845" y="261611"/>
              <a:ext cx="3232740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50" dirty="0">
                  <a:solidFill>
                    <a:schemeClr val="tx2">
                      <a:lumMod val="25000"/>
                    </a:schemeClr>
                  </a:solidFill>
                </a:rPr>
                <a:t>2) Global models misrepresent our landscapes and regional climate granularity</a:t>
              </a:r>
            </a:p>
          </p:txBody>
        </p: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2ACBE9AB-1A61-B8E5-0606-AE6DF0431494}"/>
              </a:ext>
            </a:extLst>
          </p:cNvPr>
          <p:cNvGrpSpPr/>
          <p:nvPr/>
        </p:nvGrpSpPr>
        <p:grpSpPr>
          <a:xfrm>
            <a:off x="2638998" y="2337465"/>
            <a:ext cx="2771147" cy="2774218"/>
            <a:chOff x="3518664" y="3116619"/>
            <a:chExt cx="3694862" cy="3698957"/>
          </a:xfrm>
        </p:grpSpPr>
        <p:grpSp>
          <p:nvGrpSpPr>
            <p:cNvPr id="1055" name="Group 1054">
              <a:extLst>
                <a:ext uri="{FF2B5EF4-FFF2-40B4-BE49-F238E27FC236}">
                  <a16:creationId xmlns:a16="http://schemas.microsoft.com/office/drawing/2014/main" id="{F7FB66CB-FEDF-2EC3-CAC1-24FA8618BFDF}"/>
                </a:ext>
              </a:extLst>
            </p:cNvPr>
            <p:cNvGrpSpPr/>
            <p:nvPr/>
          </p:nvGrpSpPr>
          <p:grpSpPr>
            <a:xfrm>
              <a:off x="3518664" y="3116619"/>
              <a:ext cx="3694862" cy="3698957"/>
              <a:chOff x="3518664" y="3116619"/>
              <a:chExt cx="3694862" cy="369895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29E4AFA-31EC-AB2A-5D5A-23CC013F2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9255" y="3677216"/>
                <a:ext cx="3368071" cy="3138360"/>
              </a:xfrm>
              <a:prstGeom prst="rect">
                <a:avLst/>
              </a:prstGeom>
            </p:spPr>
          </p:pic>
          <p:sp>
            <p:nvSpPr>
              <p:cNvPr id="1049" name="TextBox 1048">
                <a:extLst>
                  <a:ext uri="{FF2B5EF4-FFF2-40B4-BE49-F238E27FC236}">
                    <a16:creationId xmlns:a16="http://schemas.microsoft.com/office/drawing/2014/main" id="{313B6823-4D3C-AC26-F8E1-B50BEF77AFFD}"/>
                  </a:ext>
                </a:extLst>
              </p:cNvPr>
              <p:cNvSpPr txBox="1"/>
              <p:nvPr/>
            </p:nvSpPr>
            <p:spPr>
              <a:xfrm>
                <a:off x="3518664" y="3116619"/>
                <a:ext cx="369486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350" dirty="0">
                    <a:solidFill>
                      <a:schemeClr val="tx2">
                        <a:lumMod val="25000"/>
                      </a:schemeClr>
                    </a:solidFill>
                  </a:rPr>
                  <a:t>4) Global models underestimate extremes and risks </a:t>
                </a:r>
              </a:p>
            </p:txBody>
          </p:sp>
        </p:grp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4BA9AA9E-ED10-4C8C-2D23-6BFC3DCC7D8C}"/>
                </a:ext>
              </a:extLst>
            </p:cNvPr>
            <p:cNvSpPr txBox="1"/>
            <p:nvPr/>
          </p:nvSpPr>
          <p:spPr>
            <a:xfrm>
              <a:off x="3606375" y="6220996"/>
              <a:ext cx="2229230" cy="49244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tx2">
                      <a:lumMod val="25000"/>
                    </a:schemeClr>
                  </a:solidFill>
                </a:rPr>
                <a:t>Precipitation Intensity(mm/day)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243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7DE8-3EF8-74A1-1885-96232EED1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Downscaling improvements to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4BA2D-A3B7-67BC-F4C5-A491321FBD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6875" y="1298574"/>
            <a:ext cx="3184525" cy="2977583"/>
          </a:xfrm>
        </p:spPr>
        <p:txBody>
          <a:bodyPr>
            <a:normAutofit fontScale="85000" lnSpcReduction="20000"/>
          </a:bodyPr>
          <a:lstStyle/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Downscaling improved performance in all regions of Queensland</a:t>
            </a:r>
          </a:p>
          <a:p>
            <a:pPr marL="0" indent="0">
              <a:buNone/>
            </a:pPr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Largest improvement along coasts, mountains, for extremes</a:t>
            </a:r>
          </a:p>
          <a:p>
            <a:endParaRPr lang="en-AU" dirty="0">
              <a:solidFill>
                <a:schemeClr val="tx2">
                  <a:lumMod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AU" dirty="0">
                <a:solidFill>
                  <a:schemeClr val="tx2">
                    <a:lumMod val="25000"/>
                  </a:schemeClr>
                </a:solidFill>
              </a:rPr>
              <a:t>Data available: </a:t>
            </a:r>
            <a:r>
              <a:rPr lang="en-AU" b="0" i="0" u="sng" dirty="0">
                <a:solidFill>
                  <a:schemeClr val="tx2">
                    <a:lumMod val="25000"/>
                  </a:schemeClr>
                </a:solidFill>
                <a:effectLst/>
                <a:latin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https://dx.doi.org/10.25914/8fve-1910</a:t>
            </a:r>
            <a:endParaRPr lang="en-AU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11CB94A9-0B76-2863-EE6F-B5C1A62E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67342"/>
            <a:ext cx="4091482" cy="34088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A8248-49A4-8583-5FD0-C7BE9C281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888C-CBC0-4624-9DF9-0508A40329A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9676264"/>
      </p:ext>
    </p:extLst>
  </p:cSld>
  <p:clrMapOvr>
    <a:masterClrMapping/>
  </p:clrMapOvr>
</p:sld>
</file>

<file path=ppt/theme/theme1.xml><?xml version="1.0" encoding="utf-8"?>
<a:theme xmlns:a="http://schemas.openxmlformats.org/drawingml/2006/main" name="QGOV 2025 MS Theme">
  <a:themeElements>
    <a:clrScheme name="QGOV 2025">
      <a:dk1>
        <a:srgbClr val="005EB8"/>
      </a:dk1>
      <a:lt1>
        <a:sysClr val="window" lastClr="FFFFFF"/>
      </a:lt1>
      <a:dk2>
        <a:srgbClr val="05325F"/>
      </a:dk2>
      <a:lt2>
        <a:srgbClr val="E7E6E6"/>
      </a:lt2>
      <a:accent1>
        <a:srgbClr val="000000"/>
      </a:accent1>
      <a:accent2>
        <a:srgbClr val="ED7D31"/>
      </a:accent2>
      <a:accent3>
        <a:srgbClr val="A7024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QGOV - Noto Sans">
      <a:majorFont>
        <a:latin typeface="Noto Sans Black"/>
        <a:ea typeface=""/>
        <a:cs typeface=""/>
      </a:majorFont>
      <a:minorFont>
        <a:latin typeface="Noto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PC9868 DeliverQLD - PPT Wide template v1.5" id="{BC47850B-8E8E-6446-BA09-4B2473F24F6D}" vid="{D02D6CE4-93D6-2D4E-A704-0C400B8100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01CF60958BE842A6593655C8578125" ma:contentTypeVersion="20" ma:contentTypeDescription="Create a new document." ma:contentTypeScope="" ma:versionID="a16a9cba7a6c0fafe0e937e768ffb787">
  <xsd:schema xmlns:xsd="http://www.w3.org/2001/XMLSchema" xmlns:xs="http://www.w3.org/2001/XMLSchema" xmlns:p="http://schemas.microsoft.com/office/2006/metadata/properties" xmlns:ns2="45624441-df11-4972-b940-84743b8edd13" xmlns:ns3="05a03ac3-062e-4e77-aff9-6a8c9933ce22" targetNamespace="http://schemas.microsoft.com/office/2006/metadata/properties" ma:root="true" ma:fieldsID="74383af6b75cfc187d9a9039ae7f3e49" ns2:_="" ns3:_="">
    <xsd:import namespace="45624441-df11-4972-b940-84743b8edd13"/>
    <xsd:import namespace="05a03ac3-062e-4e77-aff9-6a8c9933ce22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2:SharedWithUsers" minOccurs="0"/>
                <xsd:element ref="ns2:SharedWithDetails" minOccurs="0"/>
                <xsd:element ref="ns3:MediaLengthInSeconds" minOccurs="0"/>
                <xsd:element ref="ns3:_Flow_SignoffStatu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  <xsd:element ref="ns3:Imag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24441-df11-4972-b940-84743b8edd1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7" nillable="true" ma:displayName="Taxonomy Catch All Column" ma:hidden="true" ma:list="{1d699188-ea2f-4a78-95cc-11962598401d}" ma:internalName="TaxCatchAll" ma:showField="CatchAllData" ma:web="45624441-df11-4972-b940-84743b8edd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a03ac3-062e-4e77-aff9-6a8c9933ce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0b879720-a610-4f30-a10e-48b90a9c409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Image" ma:index="30" nillable="true" ma:displayName="Image" ma:format="Thumbnail" ma:internalName="Imag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5624441-df11-4972-b940-84743b8edd13">QREDJ4H4ZNCU-2137131871-1225089</_dlc_DocId>
    <_dlc_DocIdUrl xmlns="45624441-df11-4972-b940-84743b8edd13">
      <Url>https://dpcqld.sharepoint.com/sites/dpc-filestore1/_layouts/15/DocIdRedir.aspx?ID=QREDJ4H4ZNCU-2137131871-1225089</Url>
      <Description>QREDJ4H4ZNCU-2137131871-1225089</Description>
    </_dlc_DocIdUrl>
    <TaxCatchAll xmlns="45624441-df11-4972-b940-84743b8edd13" xsi:nil="true"/>
    <lcf76f155ced4ddcb4097134ff3c332f xmlns="05a03ac3-062e-4e77-aff9-6a8c9933ce22">
      <Terms xmlns="http://schemas.microsoft.com/office/infopath/2007/PartnerControls"/>
    </lcf76f155ced4ddcb4097134ff3c332f>
    <_Flow_SignoffStatus xmlns="05a03ac3-062e-4e77-aff9-6a8c9933ce22" xsi:nil="true"/>
    <Image xmlns="05a03ac3-062e-4e77-aff9-6a8c9933ce22" xsi:nil="true"/>
  </documentManagement>
</p:properties>
</file>

<file path=customXml/itemProps1.xml><?xml version="1.0" encoding="utf-8"?>
<ds:datastoreItem xmlns:ds="http://schemas.openxmlformats.org/officeDocument/2006/customXml" ds:itemID="{95E65BCB-5DAA-419A-A316-2A71AFC5B1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13AF2B-C851-4396-B7F8-C05778862148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014E73F0-97F3-4500-B97D-86D2951EA5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624441-df11-4972-b940-84743b8edd13"/>
    <ds:schemaRef ds:uri="05a03ac3-062e-4e77-aff9-6a8c9933ce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06432786-4879-41AB-B59C-AEC7ADFFA746}">
  <ds:schemaRefs>
    <ds:schemaRef ds:uri="http://purl.org/dc/elements/1.1/"/>
    <ds:schemaRef ds:uri="http://purl.org/dc/dcmitype/"/>
    <ds:schemaRef ds:uri="http://purl.org/dc/terms/"/>
    <ds:schemaRef ds:uri="05a03ac3-062e-4e77-aff9-6a8c9933ce22"/>
    <ds:schemaRef ds:uri="http://schemas.microsoft.com/office/2006/documentManagement/types"/>
    <ds:schemaRef ds:uri="45624441-df11-4972-b940-84743b8edd1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</TotalTime>
  <Words>1396</Words>
  <Application>Microsoft Office PowerPoint</Application>
  <PresentationFormat>On-screen Show (16:9)</PresentationFormat>
  <Paragraphs>261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Cambria Math</vt:lpstr>
      <vt:lpstr>Helvetica Neue</vt:lpstr>
      <vt:lpstr>Noto Sans</vt:lpstr>
      <vt:lpstr>Noto Sans Black</vt:lpstr>
      <vt:lpstr>Noto Sans Light</vt:lpstr>
      <vt:lpstr>Times New Roman</vt:lpstr>
      <vt:lpstr>QGOV 2025 MS Theme</vt:lpstr>
      <vt:lpstr>Working with downscaled climate projections in R</vt:lpstr>
      <vt:lpstr>Who are we?</vt:lpstr>
      <vt:lpstr>Who are you?</vt:lpstr>
      <vt:lpstr>Open-source geospatial tools for conservation under climate change - A Koala case study</vt:lpstr>
      <vt:lpstr>Outline</vt:lpstr>
      <vt:lpstr>What is a climate model?</vt:lpstr>
      <vt:lpstr>What are downscaled climate projections?</vt:lpstr>
      <vt:lpstr>PowerPoint Presentation</vt:lpstr>
      <vt:lpstr>Downscaling improvements to performance</vt:lpstr>
      <vt:lpstr>CMIP6 Dashboard</vt:lpstr>
      <vt:lpstr>National Partnership for Climate Projections</vt:lpstr>
      <vt:lpstr>What are we doing today?</vt:lpstr>
      <vt:lpstr>What does a more realistic workflow look like?</vt:lpstr>
      <vt:lpstr>Questions?</vt:lpstr>
      <vt:lpstr>Getting started</vt:lpstr>
      <vt:lpstr>Prepare your files</vt:lpstr>
      <vt:lpstr>Set your working directory</vt:lpstr>
      <vt:lpstr>Datasets - models</vt:lpstr>
      <vt:lpstr>Datasets – climate change scenarios</vt:lpstr>
      <vt:lpstr>Part 1: What does your data look like?</vt:lpstr>
      <vt:lpstr>Your turn!</vt:lpstr>
      <vt:lpstr>What does your data look like?</vt:lpstr>
      <vt:lpstr>Part 2: What does your data look like?</vt:lpstr>
      <vt:lpstr>Your turn!</vt:lpstr>
      <vt:lpstr>Part 3: Validation and Bioclimatic indicators</vt:lpstr>
      <vt:lpstr>Input data</vt:lpstr>
      <vt:lpstr>What does your data look like?</vt:lpstr>
      <vt:lpstr>Validating the data</vt:lpstr>
      <vt:lpstr>Spatial Averages</vt:lpstr>
      <vt:lpstr>What does your data look like?</vt:lpstr>
      <vt:lpstr>Final tips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Angelina Martinez</dc:creator>
  <cp:lastModifiedBy>Sarah Chapman</cp:lastModifiedBy>
  <cp:revision>9</cp:revision>
  <cp:lastPrinted>2020-06-09T05:35:31Z</cp:lastPrinted>
  <dcterms:created xsi:type="dcterms:W3CDTF">2023-06-05T03:04:34Z</dcterms:created>
  <dcterms:modified xsi:type="dcterms:W3CDTF">2025-06-09T23:31:02Z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0x0101006201CF60958BE842A6593655C8578125</vt:lpwstr>
  </property>
  <property fmtid="{D5CDD505-2E9C-101B-9397-08002B2CF9AE}" pid="3" name="MediaServiceImageTags">
    <vt:lpwstr/>
  </property>
  <property fmtid="{D5CDD505-2E9C-101B-9397-08002B2CF9AE}" pid="4" name="_dlc_DocIdItemGuid">
    <vt:lpwstr>6f99644a-0e54-4ae1-a821-3aa10c53eaf2</vt:lpwstr>
  </property>
</Properties>
</file>